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9" r:id="rId3"/>
  </p:sldMasterIdLst>
  <p:notesMasterIdLst>
    <p:notesMasterId r:id="rId60"/>
  </p:notesMasterIdLst>
  <p:sldIdLst>
    <p:sldId id="256" r:id="rId4"/>
    <p:sldId id="541" r:id="rId5"/>
    <p:sldId id="542" r:id="rId6"/>
    <p:sldId id="428" r:id="rId7"/>
    <p:sldId id="429" r:id="rId8"/>
    <p:sldId id="499" r:id="rId9"/>
    <p:sldId id="500" r:id="rId10"/>
    <p:sldId id="593" r:id="rId11"/>
    <p:sldId id="594" r:id="rId12"/>
    <p:sldId id="595" r:id="rId13"/>
    <p:sldId id="552" r:id="rId14"/>
    <p:sldId id="553" r:id="rId15"/>
    <p:sldId id="554" r:id="rId16"/>
    <p:sldId id="555" r:id="rId17"/>
    <p:sldId id="556" r:id="rId18"/>
    <p:sldId id="557" r:id="rId19"/>
    <p:sldId id="558" r:id="rId20"/>
    <p:sldId id="559" r:id="rId21"/>
    <p:sldId id="560" r:id="rId22"/>
    <p:sldId id="530" r:id="rId23"/>
    <p:sldId id="561" r:id="rId24"/>
    <p:sldId id="562" r:id="rId25"/>
    <p:sldId id="566" r:id="rId26"/>
    <p:sldId id="568" r:id="rId27"/>
    <p:sldId id="569" r:id="rId28"/>
    <p:sldId id="570" r:id="rId29"/>
    <p:sldId id="571" r:id="rId30"/>
    <p:sldId id="572" r:id="rId31"/>
    <p:sldId id="573" r:id="rId32"/>
    <p:sldId id="574" r:id="rId33"/>
    <p:sldId id="596" r:id="rId34"/>
    <p:sldId id="597" r:id="rId35"/>
    <p:sldId id="742" r:id="rId36"/>
    <p:sldId id="575" r:id="rId37"/>
    <p:sldId id="576" r:id="rId38"/>
    <p:sldId id="578" r:id="rId39"/>
    <p:sldId id="579" r:id="rId40"/>
    <p:sldId id="289" r:id="rId41"/>
    <p:sldId id="603" r:id="rId42"/>
    <p:sldId id="290" r:id="rId43"/>
    <p:sldId id="295" r:id="rId44"/>
    <p:sldId id="580" r:id="rId45"/>
    <p:sldId id="741" r:id="rId46"/>
    <p:sldId id="581" r:id="rId47"/>
    <p:sldId id="585" r:id="rId48"/>
    <p:sldId id="586" r:id="rId49"/>
    <p:sldId id="587" r:id="rId50"/>
    <p:sldId id="600" r:id="rId51"/>
    <p:sldId id="543" r:id="rId52"/>
    <p:sldId id="743" r:id="rId53"/>
    <p:sldId id="601" r:id="rId54"/>
    <p:sldId id="589" r:id="rId55"/>
    <p:sldId id="276" r:id="rId56"/>
    <p:sldId id="524" r:id="rId57"/>
    <p:sldId id="602" r:id="rId58"/>
    <p:sldId id="591" r:id="rId59"/>
  </p:sldIdLst>
  <p:sldSz cx="17340263" cy="9753600"/>
  <p:notesSz cx="6858000" cy="9144000"/>
  <p:defaultTextStyle>
    <a:lvl1pPr algn="ctr" defTabSz="584200">
      <a:defRPr sz="3600">
        <a:solidFill>
          <a:srgbClr val="535353"/>
        </a:solidFill>
        <a:latin typeface="+mn-lt"/>
        <a:ea typeface="+mn-ea"/>
        <a:cs typeface="+mn-cs"/>
        <a:sym typeface="Helvetica"/>
      </a:defRPr>
    </a:lvl1pPr>
    <a:lvl2pPr algn="ctr" defTabSz="584200">
      <a:defRPr sz="3600">
        <a:solidFill>
          <a:srgbClr val="535353"/>
        </a:solidFill>
        <a:latin typeface="+mn-lt"/>
        <a:ea typeface="+mn-ea"/>
        <a:cs typeface="+mn-cs"/>
        <a:sym typeface="Helvetica"/>
      </a:defRPr>
    </a:lvl2pPr>
    <a:lvl3pPr algn="ctr" defTabSz="584200">
      <a:defRPr sz="3600">
        <a:solidFill>
          <a:srgbClr val="535353"/>
        </a:solidFill>
        <a:latin typeface="+mn-lt"/>
        <a:ea typeface="+mn-ea"/>
        <a:cs typeface="+mn-cs"/>
        <a:sym typeface="Helvetica"/>
      </a:defRPr>
    </a:lvl3pPr>
    <a:lvl4pPr algn="ctr" defTabSz="584200">
      <a:defRPr sz="3600">
        <a:solidFill>
          <a:srgbClr val="535353"/>
        </a:solidFill>
        <a:latin typeface="+mn-lt"/>
        <a:ea typeface="+mn-ea"/>
        <a:cs typeface="+mn-cs"/>
        <a:sym typeface="Helvetica"/>
      </a:defRPr>
    </a:lvl4pPr>
    <a:lvl5pPr algn="ctr" defTabSz="584200">
      <a:defRPr sz="3600">
        <a:solidFill>
          <a:srgbClr val="535353"/>
        </a:solidFill>
        <a:latin typeface="+mn-lt"/>
        <a:ea typeface="+mn-ea"/>
        <a:cs typeface="+mn-cs"/>
        <a:sym typeface="Helvetica"/>
      </a:defRPr>
    </a:lvl5pPr>
    <a:lvl6pPr algn="ctr" defTabSz="584200">
      <a:defRPr sz="3600">
        <a:solidFill>
          <a:srgbClr val="535353"/>
        </a:solidFill>
        <a:latin typeface="+mn-lt"/>
        <a:ea typeface="+mn-ea"/>
        <a:cs typeface="+mn-cs"/>
        <a:sym typeface="Helvetica"/>
      </a:defRPr>
    </a:lvl6pPr>
    <a:lvl7pPr algn="ctr" defTabSz="584200">
      <a:defRPr sz="3600">
        <a:solidFill>
          <a:srgbClr val="535353"/>
        </a:solidFill>
        <a:latin typeface="+mn-lt"/>
        <a:ea typeface="+mn-ea"/>
        <a:cs typeface="+mn-cs"/>
        <a:sym typeface="Helvetica"/>
      </a:defRPr>
    </a:lvl7pPr>
    <a:lvl8pPr algn="ctr" defTabSz="584200">
      <a:defRPr sz="3600">
        <a:solidFill>
          <a:srgbClr val="535353"/>
        </a:solidFill>
        <a:latin typeface="+mn-lt"/>
        <a:ea typeface="+mn-ea"/>
        <a:cs typeface="+mn-cs"/>
        <a:sym typeface="Helvetica"/>
      </a:defRPr>
    </a:lvl8pPr>
    <a:lvl9pPr algn="ctr" defTabSz="584200">
      <a:defRPr sz="3600">
        <a:solidFill>
          <a:srgbClr val="535353"/>
        </a:solidFill>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E2E4"/>
          </a:solidFill>
        </a:fill>
      </a:tcStyle>
    </a:wholeTbl>
    <a:band2H>
      <a:tcTxStyle/>
      <a:tcStyle>
        <a:tcBdr/>
        <a:fill>
          <a:solidFill>
            <a:srgbClr val="EBF1F2"/>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Row>
  </a:tblStyle>
  <a:tblStyle styleId="{EEE7283C-3CF3-47DC-8721-378D4A62B22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1DDCB"/>
          </a:solidFill>
        </a:fill>
      </a:tcStyle>
    </a:wholeTbl>
    <a:band2H>
      <a:tcTxStyle/>
      <a:tcStyle>
        <a:tcBdr/>
        <a:fill>
          <a:solidFill>
            <a:srgbClr val="F8EF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Row>
  </a:tblStyle>
  <a:tblStyle styleId="{CF821DB8-F4EB-4A41-A1BA-3FCAFE7338EE}"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D3D7"/>
          </a:solidFill>
        </a:fill>
      </a:tcStyle>
    </a:wholeTbl>
    <a:band2H>
      <a:tcTxStyle/>
      <a:tcStyle>
        <a:tcBdr/>
        <a:fill>
          <a:solidFill>
            <a:srgbClr val="E9EAEC"/>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Row>
  </a:tblStyle>
  <a:tblStyle styleId="{33BA23B1-9221-436E-865A-0063620EA4FD}" styleName="">
    <a:tblBg/>
    <a:wholeTbl>
      <a:tcTxStyle b="on" i="on">
        <a:fontRef idx="minor">
          <a:srgbClr val="535353"/>
        </a:fontRef>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AAB3"/>
          </a:solidFill>
        </a:fill>
      </a:tcStyle>
    </a:firstCol>
    <a:lastRow>
      <a:tcTxStyle b="on" i="on">
        <a:fontRef idx="minor">
          <a:srgbClr val="535353"/>
        </a:fontRef>
        <a:srgbClr val="535353"/>
      </a:tcTxStyle>
      <a:tcStyle>
        <a:tcBdr>
          <a:left>
            <a:ln w="12700" cap="flat">
              <a:noFill/>
              <a:miter lim="400000"/>
            </a:ln>
          </a:left>
          <a:right>
            <a:ln w="12700" cap="flat">
              <a:noFill/>
              <a:miter lim="400000"/>
            </a:ln>
          </a:right>
          <a:top>
            <a:ln w="508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78AAB3"/>
          </a:solidFill>
        </a:fill>
      </a:tcStyle>
    </a:firstRow>
  </a:tblStyle>
  <a:tblStyle styleId="{2708684C-4D16-4618-839F-0558EEFCDFE6}"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CFCF"/>
          </a:solidFill>
        </a:fill>
      </a:tcStyle>
    </a:wholeTbl>
    <a:band2H>
      <a:tcTxStyle/>
      <a:tcStyle>
        <a:tcBdr/>
        <a:fill>
          <a:solidFill>
            <a:srgbClr val="E9E9E9"/>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97" autoAdjust="0"/>
    <p:restoredTop sz="74773" autoAdjust="0"/>
  </p:normalViewPr>
  <p:slideViewPr>
    <p:cSldViewPr snapToGrid="0">
      <p:cViewPr varScale="1">
        <p:scale>
          <a:sx n="58" d="100"/>
          <a:sy n="58" d="100"/>
        </p:scale>
        <p:origin x="2008" y="224"/>
      </p:cViewPr>
      <p:guideLst/>
    </p:cSldViewPr>
  </p:slideViewPr>
  <p:notesTextViewPr>
    <p:cViewPr>
      <p:scale>
        <a:sx n="1" d="1"/>
        <a:sy n="1" d="1"/>
      </p:scale>
      <p:origin x="0" y="0"/>
    </p:cViewPr>
  </p:notesTextViewPr>
  <p:sorterViewPr>
    <p:cViewPr varScale="1">
      <p:scale>
        <a:sx n="100" d="100"/>
        <a:sy n="100" d="100"/>
      </p:scale>
      <p:origin x="0" y="-406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7" name="Shape 3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25524154"/>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753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265A1773-3994-4E1C-B5B1-FA754FECC159}" type="slidenum">
              <a:rPr lang="en-US" altLang="en-US" sz="1200" b="0" smtClean="0"/>
              <a:pPr/>
              <a:t>24</a:t>
            </a:fld>
            <a:endParaRPr lang="en-US" altLang="en-US" sz="1200" b="0"/>
          </a:p>
        </p:txBody>
      </p:sp>
      <p:sp>
        <p:nvSpPr>
          <p:cNvPr id="65539" name="Rectangle 2"/>
          <p:cNvSpPr>
            <a:spLocks noGrp="1" noRot="1" noChangeAspect="1" noChangeArrowheads="1" noTextEdit="1"/>
          </p:cNvSpPr>
          <p:nvPr>
            <p:ph type="sldImg"/>
          </p:nvPr>
        </p:nvSpPr>
        <p:spPr bwMode="auto">
          <a:xfrm>
            <a:off x="415925" y="693738"/>
            <a:ext cx="6026150" cy="3390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914400" y="4314825"/>
            <a:ext cx="5029200" cy="41608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155531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80900"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19A5D068-7834-423B-AE86-9AB3D82D4346}" type="slidenum">
              <a:rPr lang="en-CA" altLang="en-US" sz="1200" b="0" smtClean="0"/>
              <a:pPr/>
              <a:t>34</a:t>
            </a:fld>
            <a:endParaRPr lang="en-CA" altLang="en-US" sz="1200" b="0"/>
          </a:p>
        </p:txBody>
      </p:sp>
    </p:spTree>
    <p:extLst>
      <p:ext uri="{BB962C8B-B14F-4D97-AF65-F5344CB8AC3E}">
        <p14:creationId xmlns:p14="http://schemas.microsoft.com/office/powerpoint/2010/main" val="155308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92926E71-6CFA-45E4-8B04-D046F18F6EEB}" type="slidenum">
              <a:rPr lang="en-US" altLang="en-US" sz="1200" b="0" smtClean="0">
                <a:solidFill>
                  <a:srgbClr val="000000"/>
                </a:solidFill>
              </a:rPr>
              <a:pPr/>
              <a:t>35</a:t>
            </a:fld>
            <a:endParaRPr lang="en-US" altLang="en-US" sz="1200" b="0">
              <a:solidFill>
                <a:srgbClr val="000000"/>
              </a:solidFill>
            </a:endParaRPr>
          </a:p>
        </p:txBody>
      </p:sp>
    </p:spTree>
    <p:extLst>
      <p:ext uri="{BB962C8B-B14F-4D97-AF65-F5344CB8AC3E}">
        <p14:creationId xmlns:p14="http://schemas.microsoft.com/office/powerpoint/2010/main" val="1168279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en-US"/>
          </a:p>
        </p:txBody>
      </p:sp>
      <p:sp>
        <p:nvSpPr>
          <p:cNvPr id="89092" name="Foliennummernplatzhalt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81BEC207-2BDE-4796-8B0D-674897155D01}" type="slidenum">
              <a:rPr lang="en-CA" altLang="en-US" sz="1200" b="0" smtClean="0"/>
              <a:pPr/>
              <a:t>36</a:t>
            </a:fld>
            <a:endParaRPr lang="en-CA" altLang="en-US" sz="1200" b="0"/>
          </a:p>
        </p:txBody>
      </p:sp>
    </p:spTree>
    <p:extLst>
      <p:ext uri="{BB962C8B-B14F-4D97-AF65-F5344CB8AC3E}">
        <p14:creationId xmlns:p14="http://schemas.microsoft.com/office/powerpoint/2010/main" val="3299059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91140"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67B040F9-E16A-48F5-89D8-95DDCDF9ED47}" type="slidenum">
              <a:rPr lang="en-CA" altLang="en-US" sz="1200" b="0" smtClean="0"/>
              <a:pPr/>
              <a:t>37</a:t>
            </a:fld>
            <a:endParaRPr lang="en-CA" altLang="en-US" sz="1200" b="0"/>
          </a:p>
        </p:txBody>
      </p:sp>
    </p:spTree>
    <p:extLst>
      <p:ext uri="{BB962C8B-B14F-4D97-AF65-F5344CB8AC3E}">
        <p14:creationId xmlns:p14="http://schemas.microsoft.com/office/powerpoint/2010/main" val="161687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3006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Sldie</a:t>
            </a:r>
            <a:r>
              <a:rPr lang="en-US" dirty="0"/>
              <a:t> from Julia re </a:t>
            </a:r>
            <a:r>
              <a:rPr lang="en-US" dirty="0" err="1"/>
              <a:t>rationle</a:t>
            </a:r>
            <a:r>
              <a:rPr lang="en-US" dirty="0"/>
              <a:t> why </a:t>
            </a:r>
            <a:r>
              <a:rPr lang="en-US" dirty="0" err="1"/>
              <a:t>vit</a:t>
            </a:r>
            <a:r>
              <a:rPr lang="en-US" dirty="0"/>
              <a:t> d might be effective?</a:t>
            </a:r>
          </a:p>
        </p:txBody>
      </p:sp>
    </p:spTree>
    <p:extLst>
      <p:ext uri="{BB962C8B-B14F-4D97-AF65-F5344CB8AC3E}">
        <p14:creationId xmlns:p14="http://schemas.microsoft.com/office/powerpoint/2010/main" val="4202744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93829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33084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talking about supplementation of physiological doses</a:t>
            </a:r>
          </a:p>
        </p:txBody>
      </p:sp>
    </p:spTree>
    <p:extLst>
      <p:ext uri="{BB962C8B-B14F-4D97-AF65-F5344CB8AC3E}">
        <p14:creationId xmlns:p14="http://schemas.microsoft.com/office/powerpoint/2010/main" val="125101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Changed bullet 3 and 4</a:t>
            </a:r>
            <a:endParaRPr lang="en-CA" altLang="en-US"/>
          </a:p>
        </p:txBody>
      </p:sp>
      <p:sp>
        <p:nvSpPr>
          <p:cNvPr id="27652"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276C9116-B856-43D3-8F6B-CC4B96D426DF}" type="slidenum">
              <a:rPr lang="en-CA" altLang="en-US" sz="1200" b="0" smtClean="0"/>
              <a:pPr/>
              <a:t>5</a:t>
            </a:fld>
            <a:endParaRPr lang="en-CA" altLang="en-US" sz="1200" b="0"/>
          </a:p>
        </p:txBody>
      </p:sp>
    </p:spTree>
    <p:extLst>
      <p:ext uri="{BB962C8B-B14F-4D97-AF65-F5344CB8AC3E}">
        <p14:creationId xmlns:p14="http://schemas.microsoft.com/office/powerpoint/2010/main" val="410155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a:p>
        </p:txBody>
      </p:sp>
      <p:sp>
        <p:nvSpPr>
          <p:cNvPr id="27652"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276C9116-B856-43D3-8F6B-CC4B96D426DF}" type="slidenum">
              <a:rPr lang="en-CA" altLang="en-US" sz="1200" b="0" smtClean="0"/>
              <a:pPr/>
              <a:t>6</a:t>
            </a:fld>
            <a:endParaRPr lang="en-CA" altLang="en-US" sz="1200" b="0"/>
          </a:p>
        </p:txBody>
      </p:sp>
    </p:spTree>
    <p:extLst>
      <p:ext uri="{BB962C8B-B14F-4D97-AF65-F5344CB8AC3E}">
        <p14:creationId xmlns:p14="http://schemas.microsoft.com/office/powerpoint/2010/main" val="235070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38916"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C3C5E8AE-4592-48B5-B58C-97AE5D64385E}" type="slidenum">
              <a:rPr lang="en-CA" altLang="en-US" sz="1200" b="0" smtClean="0"/>
              <a:pPr/>
              <a:t>11</a:t>
            </a:fld>
            <a:endParaRPr lang="en-CA" altLang="en-US" sz="1200" b="0"/>
          </a:p>
        </p:txBody>
      </p:sp>
    </p:spTree>
    <p:extLst>
      <p:ext uri="{BB962C8B-B14F-4D97-AF65-F5344CB8AC3E}">
        <p14:creationId xmlns:p14="http://schemas.microsoft.com/office/powerpoint/2010/main" val="302443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p>
        </p:txBody>
      </p:sp>
      <p:sp>
        <p:nvSpPr>
          <p:cNvPr id="38916"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C3C5E8AE-4592-48B5-B58C-97AE5D64385E}" type="slidenum">
              <a:rPr lang="en-CA" altLang="en-US" sz="1200" b="0" smtClean="0"/>
              <a:pPr/>
              <a:t>13</a:t>
            </a:fld>
            <a:endParaRPr lang="en-CA" altLang="en-US" sz="1200" b="0"/>
          </a:p>
        </p:txBody>
      </p:sp>
    </p:spTree>
    <p:extLst>
      <p:ext uri="{BB962C8B-B14F-4D97-AF65-F5344CB8AC3E}">
        <p14:creationId xmlns:p14="http://schemas.microsoft.com/office/powerpoint/2010/main" val="345814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Baseline median plasma glutamine and selenium levels were within normal limits in all patients (Supplementary Figure 2 and Table S5). Glutamine supplementation led to a statistically significant increase in plasma glutamine at both day 4 and day 7 of ICU stay (P &lt; 0.001) whereas antioxidant supplementation led to a significant increase in plasma selenium at day 4 and 7 of ICU stay (P &lt; 0.001).</a:t>
            </a:r>
          </a:p>
        </p:txBody>
      </p:sp>
      <p:sp>
        <p:nvSpPr>
          <p:cNvPr id="40964"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4DC6D43E-0235-44F2-9E96-88583CCF4298}" type="slidenum">
              <a:rPr lang="en-CA" altLang="en-US" sz="1200" b="0" smtClean="0"/>
              <a:pPr/>
              <a:t>14</a:t>
            </a:fld>
            <a:endParaRPr lang="en-CA" altLang="en-US" sz="1200" b="0"/>
          </a:p>
        </p:txBody>
      </p:sp>
    </p:spTree>
    <p:extLst>
      <p:ext uri="{BB962C8B-B14F-4D97-AF65-F5344CB8AC3E}">
        <p14:creationId xmlns:p14="http://schemas.microsoft.com/office/powerpoint/2010/main" val="88035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a:t>Need to update this slide and show </a:t>
            </a:r>
            <a:r>
              <a:rPr lang="en-CA" altLang="en-US" dirty="0" err="1"/>
              <a:t>arg</a:t>
            </a:r>
            <a:r>
              <a:rPr lang="en-CA" altLang="en-US" dirty="0"/>
              <a:t> related studies in same fashion as well.</a:t>
            </a:r>
          </a:p>
        </p:txBody>
      </p:sp>
      <p:sp>
        <p:nvSpPr>
          <p:cNvPr id="68612" name="Slide Number Placeholder 3"/>
          <p:cNvSpPr>
            <a:spLocks noGrp="1"/>
          </p:cNvSpPr>
          <p:nvPr>
            <p:ph type="sldNum" sz="quarter" idx="5"/>
          </p:nvPr>
        </p:nvSpPr>
        <p:spPr bwMode="auto">
          <a:xfrm>
            <a:off x="3884613" y="87503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fld id="{5A68CB73-39D8-42DF-8EA1-96F74528B6C7}" type="slidenum">
              <a:rPr lang="en-CA" altLang="en-US" sz="1200" b="0" smtClean="0"/>
              <a:pPr/>
              <a:t>19</a:t>
            </a:fld>
            <a:endParaRPr lang="en-CA" altLang="en-US" sz="1200" b="0"/>
          </a:p>
        </p:txBody>
      </p:sp>
    </p:spTree>
    <p:extLst>
      <p:ext uri="{BB962C8B-B14F-4D97-AF65-F5344CB8AC3E}">
        <p14:creationId xmlns:p14="http://schemas.microsoft.com/office/powerpoint/2010/main" val="76639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Update enrollment</a:t>
            </a:r>
          </a:p>
        </p:txBody>
      </p:sp>
    </p:spTree>
    <p:extLst>
      <p:ext uri="{BB962C8B-B14F-4D97-AF65-F5344CB8AC3E}">
        <p14:creationId xmlns:p14="http://schemas.microsoft.com/office/powerpoint/2010/main" val="195357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474148" y="2044700"/>
            <a:ext cx="16391967" cy="32385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7" name="Shape 7"/>
          <p:cNvSpPr>
            <a:spLocks noGrp="1"/>
          </p:cNvSpPr>
          <p:nvPr>
            <p:ph type="body" idx="1"/>
          </p:nvPr>
        </p:nvSpPr>
        <p:spPr>
          <a:xfrm>
            <a:off x="474148" y="5270500"/>
            <a:ext cx="16391967" cy="12954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30" name="Shape 30"/>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9008534"/>
            <a:ext cx="4913075"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CA"/>
          </a:p>
        </p:txBody>
      </p:sp>
      <p:sp>
        <p:nvSpPr>
          <p:cNvPr id="4" name="Rectangle 4"/>
          <p:cNvSpPr>
            <a:spLocks noGrp="1" noChangeArrowheads="1"/>
          </p:cNvSpPr>
          <p:nvPr>
            <p:ph type="dt" sz="half" idx="10"/>
          </p:nvPr>
        </p:nvSpPr>
        <p:spPr>
          <a:xfrm>
            <a:off x="867013" y="8882098"/>
            <a:ext cx="4046061" cy="677333"/>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5924590" y="8882098"/>
            <a:ext cx="5491083" cy="677333"/>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25D8EAE-D4C4-467B-8A8E-452F8ADD318C}" type="slidenum">
              <a:rPr lang="en-US" altLang="en-US"/>
              <a:pPr>
                <a:defRPr/>
              </a:pPr>
              <a:t>‹#›</a:t>
            </a:fld>
            <a:endParaRPr lang="en-US" altLang="en-US"/>
          </a:p>
        </p:txBody>
      </p:sp>
    </p:spTree>
    <p:extLst>
      <p:ext uri="{BB962C8B-B14F-4D97-AF65-F5344CB8AC3E}">
        <p14:creationId xmlns:p14="http://schemas.microsoft.com/office/powerpoint/2010/main" val="328023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00520" y="866987"/>
            <a:ext cx="14739224" cy="1625600"/>
          </a:xfrm>
        </p:spPr>
        <p:txBody>
          <a:bodyPr/>
          <a:lstStyle/>
          <a:p>
            <a:r>
              <a:rPr lang="en-US"/>
              <a:t>Click to edit Master title style</a:t>
            </a:r>
            <a:endParaRPr lang="en-CA"/>
          </a:p>
        </p:txBody>
      </p:sp>
      <p:sp>
        <p:nvSpPr>
          <p:cNvPr id="3" name="Content Placeholder 2"/>
          <p:cNvSpPr>
            <a:spLocks noGrp="1"/>
          </p:cNvSpPr>
          <p:nvPr>
            <p:ph sz="half" idx="1"/>
          </p:nvPr>
        </p:nvSpPr>
        <p:spPr>
          <a:xfrm>
            <a:off x="1300520" y="2817707"/>
            <a:ext cx="7225110" cy="585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8814633" y="2817707"/>
            <a:ext cx="7225110"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8814633" y="5852160"/>
            <a:ext cx="7225110" cy="281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
          <p:cNvSpPr>
            <a:spLocks noGrp="1" noChangeArrowheads="1"/>
          </p:cNvSpPr>
          <p:nvPr>
            <p:ph type="dt" sz="half" idx="10"/>
          </p:nvPr>
        </p:nvSpPr>
        <p:spPr>
          <a:xfrm>
            <a:off x="1300520" y="8886613"/>
            <a:ext cx="3612555" cy="650240"/>
          </a:xfrm>
          <a:prstGeom prst="rect">
            <a:avLst/>
          </a:prstGeom>
        </p:spPr>
        <p:txBody>
          <a:bodyPr/>
          <a:lstStyle>
            <a:lvl1pPr eaLnBrk="1" hangingPunct="1">
              <a:defRPr b="1">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a:xfrm>
            <a:off x="5924590" y="8886613"/>
            <a:ext cx="5491083" cy="650240"/>
          </a:xfrm>
          <a:prstGeom prst="rect">
            <a:avLst/>
          </a:prstGeom>
        </p:spPr>
        <p:txBody>
          <a:bodyPr/>
          <a:lstStyle>
            <a:lvl1pPr algn="l" eaLnBrk="1" hangingPunct="1">
              <a:defRPr b="1">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b="1">
                <a:ea typeface="MS PGothic" panose="020B0600070205080204" pitchFamily="34" charset="-128"/>
              </a:defRPr>
            </a:lvl1pPr>
          </a:lstStyle>
          <a:p>
            <a:pPr>
              <a:defRPr/>
            </a:pPr>
            <a:fld id="{EB80483C-182F-4E9A-B07F-9890E40AA672}" type="slidenum">
              <a:rPr lang="en-US" altLang="en-US"/>
              <a:pPr>
                <a:defRPr/>
              </a:pPr>
              <a:t>‹#›</a:t>
            </a:fld>
            <a:endParaRPr lang="en-US" altLang="en-US"/>
          </a:p>
        </p:txBody>
      </p:sp>
    </p:spTree>
    <p:extLst>
      <p:ext uri="{BB962C8B-B14F-4D97-AF65-F5344CB8AC3E}">
        <p14:creationId xmlns:p14="http://schemas.microsoft.com/office/powerpoint/2010/main" val="2071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pic>
        <p:nvPicPr>
          <p:cNvPr id="4" name="Picture 19" descr="Uniklinik_Logo_RGB_RZ"/>
          <p:cNvPicPr>
            <a:picLocks noChangeAspect="1" noChangeArrowheads="1"/>
          </p:cNvPicPr>
          <p:nvPr userDrawn="1"/>
        </p:nvPicPr>
        <p:blipFill>
          <a:blip r:embed="rId2">
            <a:extLst>
              <a:ext uri="{28A0092B-C50C-407E-A947-70E740481C1C}">
                <a14:useLocalDpi xmlns:a14="http://schemas.microsoft.com/office/drawing/2010/main" val="0"/>
              </a:ext>
            </a:extLst>
          </a:blip>
          <a:srcRect t="2756"/>
          <a:stretch>
            <a:fillRect/>
          </a:stretch>
        </p:blipFill>
        <p:spPr bwMode="auto">
          <a:xfrm>
            <a:off x="14146164" y="108374"/>
            <a:ext cx="3064651" cy="977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5"/>
          <p:cNvSpPr>
            <a:spLocks noChangeArrowheads="1"/>
          </p:cNvSpPr>
          <p:nvPr userDrawn="1"/>
        </p:nvSpPr>
        <p:spPr bwMode="auto">
          <a:xfrm>
            <a:off x="14450219" y="9252374"/>
            <a:ext cx="2890044" cy="322863"/>
          </a:xfrm>
          <a:prstGeom prst="rect">
            <a:avLst/>
          </a:prstGeom>
          <a:solidFill>
            <a:srgbClr val="6699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en-GB" sz="3413">
              <a:solidFill>
                <a:srgbClr val="000000"/>
              </a:solidFill>
              <a:latin typeface="Times New Roman" charset="0"/>
              <a:ea typeface="ＭＳ Ｐゴシック" charset="0"/>
              <a:cs typeface="ＭＳ Ｐゴシック" charset="0"/>
            </a:endParaRPr>
          </a:p>
        </p:txBody>
      </p:sp>
      <p:sp>
        <p:nvSpPr>
          <p:cNvPr id="2" name="Titel 1"/>
          <p:cNvSpPr>
            <a:spLocks noGrp="1"/>
          </p:cNvSpPr>
          <p:nvPr>
            <p:ph type="title"/>
          </p:nvPr>
        </p:nvSpPr>
        <p:spPr>
          <a:xfrm>
            <a:off x="867013" y="985168"/>
            <a:ext cx="16039743" cy="976489"/>
          </a:xfrm>
          <a:prstGeom prst="rect">
            <a:avLst/>
          </a:prstGeom>
        </p:spPr>
        <p:txBody>
          <a:bodyPr lIns="0" tIns="0" rIns="0" bIns="0"/>
          <a:lstStyle>
            <a:lvl1pPr algn="l">
              <a:defRPr sz="3413" b="1">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867013" y="2600961"/>
            <a:ext cx="16039743" cy="6111805"/>
          </a:xfrm>
          <a:prstGeom prst="rect">
            <a:avLst/>
          </a:prstGeom>
        </p:spPr>
        <p:txBody>
          <a:bodyPr lIns="0" tIns="0" rIns="0" bIns="0"/>
          <a:lstStyle>
            <a:lvl1pPr marL="255126" indent="-255126">
              <a:buClr>
                <a:srgbClr val="669900"/>
              </a:buClr>
              <a:buFont typeface="Arial" pitchFamily="34" charset="0"/>
              <a:buChar char="•"/>
              <a:defRPr sz="2560">
                <a:latin typeface="Arial" pitchFamily="34" charset="0"/>
                <a:cs typeface="Arial" pitchFamily="34" charset="0"/>
              </a:defRPr>
            </a:lvl1pPr>
            <a:lvl2pPr marL="887294" indent="-237064">
              <a:buClr>
                <a:srgbClr val="669900"/>
              </a:buClr>
              <a:buFont typeface="Arial" pitchFamily="34" charset="0"/>
              <a:buChar char="•"/>
              <a:defRPr sz="1991">
                <a:latin typeface="Arial" pitchFamily="34" charset="0"/>
                <a:cs typeface="Arial" pitchFamily="34" charset="0"/>
              </a:defRPr>
            </a:lvl2pPr>
            <a:lvl3pPr marL="1530749" indent="-230290">
              <a:buClr>
                <a:srgbClr val="669900"/>
              </a:buClr>
              <a:buFont typeface="Arial" pitchFamily="34" charset="0"/>
              <a:buChar char="•"/>
              <a:defRPr sz="1422">
                <a:latin typeface="Arial" pitchFamily="34" charset="0"/>
                <a:cs typeface="Arial" pitchFamily="34" charset="0"/>
              </a:defRPr>
            </a:lvl3pPr>
            <a:lvl4pPr marL="2162917" indent="-212228">
              <a:buClr>
                <a:srgbClr val="669900"/>
              </a:buClr>
              <a:buFont typeface="Arial" pitchFamily="34" charset="0"/>
              <a:buChar char="•"/>
              <a:defRPr sz="1138">
                <a:latin typeface="Arial" pitchFamily="34" charset="0"/>
                <a:cs typeface="Arial" pitchFamily="34" charset="0"/>
              </a:defRPr>
            </a:lvl4pPr>
            <a:lvl5pPr marL="2808632" indent="-207712">
              <a:buClr>
                <a:srgbClr val="669900"/>
              </a:buClr>
              <a:buFont typeface="Arial" pitchFamily="34" charset="0"/>
              <a:buChar char="•"/>
              <a:defRPr sz="853">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1"/>
          <p:cNvSpPr>
            <a:spLocks noGrp="1"/>
          </p:cNvSpPr>
          <p:nvPr>
            <p:ph type="ftr" sz="quarter" idx="10"/>
          </p:nvPr>
        </p:nvSpPr>
        <p:spPr>
          <a:xfrm>
            <a:off x="867014" y="9137228"/>
            <a:ext cx="4389254" cy="519289"/>
          </a:xfrm>
          <a:prstGeom prst="rect">
            <a:avLst/>
          </a:prstGeom>
        </p:spPr>
        <p:txBody>
          <a:bodyPr vert="horz" wrap="square" lIns="0" tIns="0" rIns="0" bIns="0" numCol="1" anchor="ctr" anchorCtr="0" compatLnSpc="1">
            <a:prstTxWarp prst="textNoShape">
              <a:avLst/>
            </a:prstTxWarp>
          </a:bodyPr>
          <a:lstStyle>
            <a:lvl1pPr>
              <a:lnSpc>
                <a:spcPct val="115000"/>
              </a:lnSpc>
              <a:spcBef>
                <a:spcPct val="50000"/>
              </a:spcBef>
              <a:defRPr sz="1280">
                <a:solidFill>
                  <a:srgbClr val="000000"/>
                </a:solidFill>
                <a:latin typeface="Arial" charset="0"/>
              </a:defRPr>
            </a:lvl1pPr>
          </a:lstStyle>
          <a:p>
            <a:pPr fontAlgn="base">
              <a:spcAft>
                <a:spcPct val="0"/>
              </a:spcAft>
            </a:pPr>
            <a:r>
              <a:rPr lang="de-DE">
                <a:ea typeface="ＭＳ Ｐゴシック" charset="0"/>
                <a:cs typeface="ＭＳ Ｐゴシック" charset="0"/>
              </a:rPr>
              <a:t>Uniklinik RWTH Aachen – </a:t>
            </a:r>
            <a:br>
              <a:rPr lang="de-DE">
                <a:ea typeface="ＭＳ Ｐゴシック" charset="0"/>
                <a:cs typeface="ＭＳ Ｐゴシック" charset="0"/>
              </a:rPr>
            </a:br>
            <a:r>
              <a:rPr lang="de-DE">
                <a:ea typeface="ＭＳ Ｐゴシック" charset="0"/>
                <a:cs typeface="ＭＳ Ｐゴシック" charset="0"/>
              </a:rPr>
              <a:t>MitarbeiterInnen-Einführungstag 2013</a:t>
            </a:r>
          </a:p>
        </p:txBody>
      </p:sp>
      <p:sp>
        <p:nvSpPr>
          <p:cNvPr id="7" name="Foliennummernplatzhalter 2"/>
          <p:cNvSpPr>
            <a:spLocks noGrp="1"/>
          </p:cNvSpPr>
          <p:nvPr>
            <p:ph type="sldNum" sz="quarter" idx="11"/>
          </p:nvPr>
        </p:nvSpPr>
        <p:spPr>
          <a:xfrm>
            <a:off x="15088437" y="9304542"/>
            <a:ext cx="1818319" cy="207236"/>
          </a:xfrm>
          <a:prstGeom prst="rect">
            <a:avLst/>
          </a:prstGeom>
        </p:spPr>
        <p:txBody>
          <a:bodyPr vert="horz" wrap="square" lIns="0" tIns="0" rIns="0" bIns="0" numCol="1" anchor="ctr" anchorCtr="0" compatLnSpc="1">
            <a:prstTxWarp prst="textNoShape">
              <a:avLst/>
            </a:prstTxWarp>
          </a:bodyPr>
          <a:lstStyle>
            <a:lvl1pPr algn="r">
              <a:lnSpc>
                <a:spcPct val="115000"/>
              </a:lnSpc>
              <a:spcBef>
                <a:spcPct val="50000"/>
              </a:spcBef>
              <a:defRPr sz="1280">
                <a:solidFill>
                  <a:srgbClr val="FFFFFF"/>
                </a:solidFill>
                <a:latin typeface="Arial" charset="0"/>
              </a:defRPr>
            </a:lvl1pPr>
          </a:lstStyle>
          <a:p>
            <a:pPr fontAlgn="base">
              <a:spcAft>
                <a:spcPct val="0"/>
              </a:spcAft>
            </a:pPr>
            <a:r>
              <a:rPr lang="de-DE" dirty="0">
                <a:ea typeface="ＭＳ Ｐゴシック" charset="0"/>
                <a:cs typeface="ＭＳ Ｐゴシック" charset="0"/>
              </a:rPr>
              <a:t>Page </a:t>
            </a:r>
            <a:fld id="{F6EB0DC2-ADC8-C24D-9526-332EACA3793A}" type="slidenum">
              <a:rPr lang="de-DE">
                <a:ea typeface="ＭＳ Ｐゴシック" charset="0"/>
                <a:cs typeface="ＭＳ Ｐゴシック" charset="0"/>
              </a:rPr>
              <a:pPr fontAlgn="base">
                <a:spcAft>
                  <a:spcPct val="0"/>
                </a:spcAft>
              </a:pPr>
              <a:t>‹#›</a:t>
            </a:fld>
            <a:endParaRPr lang="de-DE" dirty="0">
              <a:ea typeface="ＭＳ Ｐゴシック" charset="0"/>
              <a:cs typeface="ＭＳ Ｐゴシック" charset="0"/>
            </a:endParaRPr>
          </a:p>
        </p:txBody>
      </p:sp>
    </p:spTree>
    <p:extLst>
      <p:ext uri="{BB962C8B-B14F-4D97-AF65-F5344CB8AC3E}">
        <p14:creationId xmlns:p14="http://schemas.microsoft.com/office/powerpoint/2010/main" val="3926213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5" name="Inhaltsplatzhalter 2">
            <a:extLst>
              <a:ext uri="{FF2B5EF4-FFF2-40B4-BE49-F238E27FC236}">
                <a16:creationId xmlns:a16="http://schemas.microsoft.com/office/drawing/2014/main" id="{D55DB3E7-C0D1-4706-9E60-B4F9ACECC1B4}"/>
              </a:ext>
            </a:extLst>
          </p:cNvPr>
          <p:cNvSpPr>
            <a:spLocks noGrp="1"/>
          </p:cNvSpPr>
          <p:nvPr>
            <p:ph idx="1"/>
          </p:nvPr>
        </p:nvSpPr>
        <p:spPr>
          <a:xfrm>
            <a:off x="587040" y="1630116"/>
            <a:ext cx="14955977" cy="588557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2" name="Titel 21">
            <a:extLst>
              <a:ext uri="{FF2B5EF4-FFF2-40B4-BE49-F238E27FC236}">
                <a16:creationId xmlns:a16="http://schemas.microsoft.com/office/drawing/2014/main" id="{9B16A8C2-0AE1-4067-B9FF-496D778DA949}"/>
              </a:ext>
            </a:extLst>
          </p:cNvPr>
          <p:cNvSpPr>
            <a:spLocks noGrp="1"/>
          </p:cNvSpPr>
          <p:nvPr>
            <p:ph type="title"/>
          </p:nvPr>
        </p:nvSpPr>
        <p:spPr>
          <a:xfrm>
            <a:off x="198690" y="141111"/>
            <a:ext cx="14955977" cy="1885245"/>
          </a:xfrm>
          <a:prstGeom prst="rect">
            <a:avLst/>
          </a:prstGeom>
        </p:spPr>
        <p:txBody>
          <a:bodyPr/>
          <a:lstStyle>
            <a:lvl1pPr>
              <a:defRPr sz="5120" b="0">
                <a:solidFill>
                  <a:schemeClr val="tx2">
                    <a:lumMod val="75000"/>
                  </a:schemeClr>
                </a:solidFill>
              </a:defRPr>
            </a:lvl1pPr>
          </a:lstStyle>
          <a:p>
            <a:r>
              <a:rPr lang="de-DE" dirty="0"/>
              <a:t>Mastertitelformat bearbeiten</a:t>
            </a:r>
          </a:p>
        </p:txBody>
      </p:sp>
    </p:spTree>
    <p:extLst>
      <p:ext uri="{BB962C8B-B14F-4D97-AF65-F5344CB8AC3E}">
        <p14:creationId xmlns:p14="http://schemas.microsoft.com/office/powerpoint/2010/main" val="26186103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9008534"/>
            <a:ext cx="4913075"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67013" y="2275841"/>
            <a:ext cx="7658616"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8814634" y="2275841"/>
            <a:ext cx="7658616"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Date Placeholder 5"/>
          <p:cNvSpPr>
            <a:spLocks noGrp="1" noChangeArrowheads="1"/>
          </p:cNvSpPr>
          <p:nvPr>
            <p:ph type="dt" sz="half" idx="10"/>
          </p:nvPr>
        </p:nvSpPr>
        <p:spPr>
          <a:xfrm>
            <a:off x="867013" y="8882098"/>
            <a:ext cx="4046061" cy="677333"/>
          </a:xfrm>
          <a:prstGeom prst="rect">
            <a:avLst/>
          </a:prstGeom>
        </p:spPr>
        <p:txBody>
          <a:bodyPr/>
          <a:lstStyle>
            <a:lvl1pPr>
              <a:defRPr/>
            </a:lvl1pPr>
          </a:lstStyle>
          <a:p>
            <a:pPr>
              <a:defRPr/>
            </a:pPr>
            <a:endParaRPr lang="en-US"/>
          </a:p>
        </p:txBody>
      </p:sp>
      <p:sp>
        <p:nvSpPr>
          <p:cNvPr id="7" name="Footer Placeholder 6"/>
          <p:cNvSpPr>
            <a:spLocks noGrp="1" noChangeArrowheads="1"/>
          </p:cNvSpPr>
          <p:nvPr>
            <p:ph type="ftr" sz="quarter" idx="11"/>
          </p:nvPr>
        </p:nvSpPr>
        <p:spPr>
          <a:xfrm>
            <a:off x="5924590" y="8882098"/>
            <a:ext cx="5491083" cy="677333"/>
          </a:xfrm>
          <a:prstGeom prst="rect">
            <a:avLst/>
          </a:prstGeom>
        </p:spPr>
        <p:txBody>
          <a:bodyPr/>
          <a:lstStyle>
            <a:lvl1pPr>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vl1pPr>
          </a:lstStyle>
          <a:p>
            <a:pPr>
              <a:defRPr/>
            </a:pPr>
            <a:fld id="{18EA62E5-0C07-479F-8230-37797753C443}" type="slidenum">
              <a:rPr lang="en-US" altLang="en-US"/>
              <a:pPr>
                <a:defRPr/>
              </a:pPr>
              <a:t>‹#›</a:t>
            </a:fld>
            <a:endParaRPr lang="en-US" altLang="en-US"/>
          </a:p>
        </p:txBody>
      </p:sp>
    </p:spTree>
    <p:extLst>
      <p:ext uri="{BB962C8B-B14F-4D97-AF65-F5344CB8AC3E}">
        <p14:creationId xmlns:p14="http://schemas.microsoft.com/office/powerpoint/2010/main" val="1543145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00520" y="866987"/>
            <a:ext cx="14739224" cy="16256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1300520" y="2817707"/>
            <a:ext cx="7225110" cy="585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Online Image Placeholder 3"/>
          <p:cNvSpPr>
            <a:spLocks noGrp="1"/>
          </p:cNvSpPr>
          <p:nvPr>
            <p:ph type="clipArt" sz="half" idx="2"/>
          </p:nvPr>
        </p:nvSpPr>
        <p:spPr>
          <a:xfrm>
            <a:off x="8814633" y="2817707"/>
            <a:ext cx="7225110" cy="5852160"/>
          </a:xfrm>
        </p:spPr>
        <p:txBody>
          <a:bodyPr/>
          <a:lstStyle/>
          <a:p>
            <a:endParaRPr lang="en-CA"/>
          </a:p>
        </p:txBody>
      </p:sp>
      <p:sp>
        <p:nvSpPr>
          <p:cNvPr id="5" name="Date Placeholder 4"/>
          <p:cNvSpPr>
            <a:spLocks noGrp="1"/>
          </p:cNvSpPr>
          <p:nvPr>
            <p:ph type="dt" sz="half" idx="10"/>
          </p:nvPr>
        </p:nvSpPr>
        <p:spPr>
          <a:xfrm>
            <a:off x="1300520" y="8886613"/>
            <a:ext cx="3612555" cy="65024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5924590" y="8886613"/>
            <a:ext cx="5491083" cy="650240"/>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a:xfrm>
            <a:off x="12427188" y="9042458"/>
            <a:ext cx="3612555" cy="338550"/>
          </a:xfrm>
        </p:spPr>
        <p:txBody>
          <a:bodyPr/>
          <a:lstStyle>
            <a:lvl1pPr>
              <a:defRPr/>
            </a:lvl1pPr>
          </a:lstStyle>
          <a:p>
            <a:fld id="{1F921D2F-B4FC-422B-867A-1E9CB04E997D}" type="slidenum">
              <a:rPr lang="en-US" altLang="en-US"/>
              <a:pPr/>
              <a:t>‹#›</a:t>
            </a:fld>
            <a:endParaRPr lang="en-US" altLang="en-US"/>
          </a:p>
        </p:txBody>
      </p:sp>
    </p:spTree>
    <p:extLst>
      <p:ext uri="{BB962C8B-B14F-4D97-AF65-F5344CB8AC3E}">
        <p14:creationId xmlns:p14="http://schemas.microsoft.com/office/powerpoint/2010/main" val="853074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5" name="Rectangle 4"/>
          <p:cNvSpPr/>
          <p:nvPr/>
        </p:nvSpPr>
        <p:spPr>
          <a:xfrm>
            <a:off x="1" y="4860996"/>
            <a:ext cx="174607"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2016 Lyric Pharmaceuticals Inc.  All Rights Reserved.</a:t>
            </a:r>
          </a:p>
        </p:txBody>
      </p:sp>
      <p:pic>
        <p:nvPicPr>
          <p:cNvPr id="11" name="Picture 5"/>
          <p:cNvPicPr>
            <a:picLocks noChangeAspect="1"/>
          </p:cNvPicPr>
          <p:nvPr/>
        </p:nvPicPr>
        <p:blipFill>
          <a:blip r:embed="rId2" cstate="email">
            <a:extLst>
              <a:ext uri="{28A0092B-C50C-407E-A947-70E740481C1C}">
                <a14:useLocalDpi xmlns:a14="http://schemas.microsoft.com/office/drawing/2010/main" val="0"/>
              </a:ext>
            </a:extLst>
          </a:blip>
          <a:srcRect l="1903" t="4858" r="5878" b="8598"/>
          <a:stretch>
            <a:fillRect/>
          </a:stretch>
        </p:blipFill>
        <p:spPr bwMode="auto">
          <a:xfrm>
            <a:off x="11066460" y="5145477"/>
            <a:ext cx="5376686" cy="15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70663115"/>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48782"/>
          <a:stretch>
            <a:fillRect/>
          </a:stretch>
        </p:blipFill>
        <p:spPr bwMode="auto">
          <a:xfrm>
            <a:off x="1" y="4860996"/>
            <a:ext cx="174607"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val="0"/>
              </a:ext>
            </a:extLst>
          </a:blip>
          <a:srcRect l="1903" t="4858" r="5878" b="8598"/>
          <a:stretch>
            <a:fillRect/>
          </a:stretch>
        </p:blipFill>
        <p:spPr bwMode="auto">
          <a:xfrm>
            <a:off x="10515546" y="4989690"/>
            <a:ext cx="6415294" cy="186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986070671"/>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7268" t="70462" r="45805" b="1057"/>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AFC76F3-4727-3F46-93B7-F7C90443A66B}"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3415011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1693385" y="6908800"/>
            <a:ext cx="13953493" cy="1282700"/>
          </a:xfrm>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0" name="Shape 10"/>
          <p:cNvSpPr>
            <a:spLocks noGrp="1"/>
          </p:cNvSpPr>
          <p:nvPr>
            <p:ph type="body" idx="1"/>
          </p:nvPr>
        </p:nvSpPr>
        <p:spPr>
          <a:xfrm>
            <a:off x="1693385" y="8191500"/>
            <a:ext cx="13953493" cy="15621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02B768-EEE5-FC4A-A2E1-10DCD864E5E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1"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494963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p:nvSpPr>
        <p:spPr>
          <a:xfrm>
            <a:off x="1285469"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7601E5A-FB20-2849-AE9F-C3F0C073258A}"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555" y="130951"/>
            <a:ext cx="960337" cy="77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977571"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68914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C8FD384-0134-E544-B873-46AE94D66A7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9502624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b="-4039"/>
          <a:stretch>
            <a:fillRect/>
          </a:stretch>
        </p:blipFill>
        <p:spPr bwMode="auto">
          <a:xfrm>
            <a:off x="0" y="975360"/>
            <a:ext cx="16994061" cy="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FD74FA-AE59-6D4A-BC1B-4ED17DEE0FA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13" name="Straight Connector 12"/>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99869908"/>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9257BE6-D276-454A-B9E9-0DD3D1D0FA9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3"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56420660"/>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B400ECE8-6FC6-FF4C-87DC-C811C58553B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18412323"/>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8A204-36BA-FE43-AC08-6E6F90B31A0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98101697"/>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F33A58C-2AA0-584B-A111-C9B5E7B9264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0453933"/>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7CB8B27B-EF70-D645-9FBC-AA2C0172805D}"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t="56776"/>
          <a:stretch>
            <a:fillRect/>
          </a:stretch>
        </p:blipFill>
        <p:spPr bwMode="auto">
          <a:xfrm>
            <a:off x="0" y="912142"/>
            <a:ext cx="16994061" cy="1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54888"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68135926"/>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48835E-A250-E746-BE57-F6697C23F06C}"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6.20 PM.png"/>
          <p:cNvPicPr>
            <a:picLocks noChangeAspect="1"/>
          </p:cNvPicPr>
          <p:nvPr/>
        </p:nvPicPr>
        <p:blipFill>
          <a:blip r:embed="rId2">
            <a:extLst>
              <a:ext uri="{28A0092B-C50C-407E-A947-70E740481C1C}">
                <a14:useLocalDpi xmlns:a14="http://schemas.microsoft.com/office/drawing/2010/main" val="0"/>
              </a:ext>
            </a:extLst>
          </a:blip>
          <a:srcRect l="33876" t="50320" r="12323" b="2274"/>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93766803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474148" y="1016000"/>
            <a:ext cx="7857307" cy="38862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15" name="Shape 15"/>
          <p:cNvSpPr>
            <a:spLocks noGrp="1"/>
          </p:cNvSpPr>
          <p:nvPr>
            <p:ph type="body" idx="1"/>
          </p:nvPr>
        </p:nvSpPr>
        <p:spPr>
          <a:xfrm>
            <a:off x="474148" y="4889500"/>
            <a:ext cx="7857307" cy="38862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97368191-89C5-2F4A-A303-D194A750190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48091" t="68430" r="4970" b="3123"/>
          <a:stretch>
            <a:fillRect/>
          </a:stretch>
        </p:blipFill>
        <p:spPr bwMode="auto">
          <a:xfrm>
            <a:off x="10596829" y="5122898"/>
            <a:ext cx="6559798"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779574332"/>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52715" t="25816" r="171" b="45627"/>
          <a:stretch>
            <a:fillRect/>
          </a:stretch>
        </p:blipFill>
        <p:spPr bwMode="auto">
          <a:xfrm>
            <a:off x="10599840" y="5122898"/>
            <a:ext cx="655678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AE50F-AE34-2F45-8A37-4C4F8B56BF9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667903131"/>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7647"/>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F98A78-4B2C-3242-A0E2-BF093BB91F8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703569263"/>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3444"/>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348C87DF-4538-E341-A016-9C5EBDE6C2E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551129015"/>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41385"/>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5E2C1B9-303D-0942-B584-538BE30CF29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174542638"/>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36223"/>
          <a:stretch>
            <a:fillRect/>
          </a:stretch>
        </p:blipFill>
        <p:spPr bwMode="auto">
          <a:xfrm>
            <a:off x="10599840" y="5122899"/>
            <a:ext cx="6553776" cy="10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421FD61D-275C-8444-BCE4-F4FE9C3A042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77332455"/>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5122898"/>
            <a:ext cx="17460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615921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5199105E-6630-EB41-AE47-3B42CA86115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6"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368996893"/>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5" name="Rectangle 4"/>
          <p:cNvSpPr/>
          <p:nvPr/>
        </p:nvSpPr>
        <p:spPr>
          <a:xfrm>
            <a:off x="1" y="4860996"/>
            <a:ext cx="174607"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2016 Lyric Pharmaceuticals Inc.  All Rights Reserved.</a:t>
            </a:r>
          </a:p>
        </p:txBody>
      </p:sp>
      <p:pic>
        <p:nvPicPr>
          <p:cNvPr id="11" name="Picture 5"/>
          <p:cNvPicPr>
            <a:picLocks noChangeAspect="1"/>
          </p:cNvPicPr>
          <p:nvPr/>
        </p:nvPicPr>
        <p:blipFill>
          <a:blip r:embed="rId2" cstate="email">
            <a:extLst>
              <a:ext uri="{28A0092B-C50C-407E-A947-70E740481C1C}">
                <a14:useLocalDpi xmlns:a14="http://schemas.microsoft.com/office/drawing/2010/main" val="0"/>
              </a:ext>
            </a:extLst>
          </a:blip>
          <a:srcRect l="1903" t="4858" r="5878" b="8598"/>
          <a:stretch>
            <a:fillRect/>
          </a:stretch>
        </p:blipFill>
        <p:spPr bwMode="auto">
          <a:xfrm>
            <a:off x="11066460" y="5145477"/>
            <a:ext cx="5376686" cy="15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751233771"/>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48782"/>
          <a:stretch>
            <a:fillRect/>
          </a:stretch>
        </p:blipFill>
        <p:spPr bwMode="auto">
          <a:xfrm>
            <a:off x="1" y="4860996"/>
            <a:ext cx="174607"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val="0"/>
              </a:ext>
            </a:extLst>
          </a:blip>
          <a:srcRect l="1903" t="4858" r="5878" b="8598"/>
          <a:stretch>
            <a:fillRect/>
          </a:stretch>
        </p:blipFill>
        <p:spPr bwMode="auto">
          <a:xfrm>
            <a:off x="10515546" y="4989690"/>
            <a:ext cx="6415294" cy="186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622217654"/>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7268" t="70462" r="45805" b="1057"/>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AFC76F3-4727-3F46-93B7-F7C90443A66B}"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36788312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8" name="Shape 18"/>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02B768-EEE5-FC4A-A2E1-10DCD864E5E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1"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2089092"/>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p:nvSpPr>
        <p:spPr>
          <a:xfrm>
            <a:off x="1285469"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7601E5A-FB20-2849-AE9F-C3F0C073258A}"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555" y="130951"/>
            <a:ext cx="960337" cy="77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977571"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4424533"/>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C8FD384-0134-E544-B873-46AE94D66A7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03037891"/>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b="-4039"/>
          <a:stretch>
            <a:fillRect/>
          </a:stretch>
        </p:blipFill>
        <p:spPr bwMode="auto">
          <a:xfrm>
            <a:off x="0" y="975360"/>
            <a:ext cx="16994061" cy="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FD74FA-AE59-6D4A-BC1B-4ED17DEE0FA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13" name="Straight Connector 12"/>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739978"/>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9257BE6-D276-454A-B9E9-0DD3D1D0FA9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3"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52566413"/>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B400ECE8-6FC6-FF4C-87DC-C811C58553B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18940805"/>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8A204-36BA-FE43-AC08-6E6F90B31A0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1875814"/>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F33A58C-2AA0-584B-A111-C9B5E7B9264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419152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7CB8B27B-EF70-D645-9FBC-AA2C0172805D}"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t="56776"/>
          <a:stretch>
            <a:fillRect/>
          </a:stretch>
        </p:blipFill>
        <p:spPr bwMode="auto">
          <a:xfrm>
            <a:off x="0" y="912142"/>
            <a:ext cx="16994061" cy="1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54888"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8413581"/>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48835E-A250-E746-BE57-F6697C23F06C}"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6.20 PM.png"/>
          <p:cNvPicPr>
            <a:picLocks noChangeAspect="1"/>
          </p:cNvPicPr>
          <p:nvPr/>
        </p:nvPicPr>
        <p:blipFill>
          <a:blip r:embed="rId2">
            <a:extLst>
              <a:ext uri="{28A0092B-C50C-407E-A947-70E740481C1C}">
                <a14:useLocalDpi xmlns:a14="http://schemas.microsoft.com/office/drawing/2010/main" val="0"/>
              </a:ext>
            </a:extLst>
          </a:blip>
          <a:srcRect l="33876" t="50320" r="12323" b="2274"/>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56397122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21" name="Shape 21"/>
          <p:cNvSpPr>
            <a:spLocks noGrp="1"/>
          </p:cNvSpPr>
          <p:nvPr>
            <p:ph type="body" idx="1"/>
          </p:nvPr>
        </p:nvSpPr>
        <p:spPr>
          <a:xfrm>
            <a:off x="474148" y="2702294"/>
            <a:ext cx="7857307" cy="6355612"/>
          </a:xfrm>
          <a:prstGeom prst="rect">
            <a:avLst/>
          </a:prstGeom>
        </p:spPr>
        <p:txBody>
          <a:bodyPr/>
          <a:lstStyle>
            <a:lvl1pPr marL="575762" indent="-575762">
              <a:lnSpc>
                <a:spcPct val="100000"/>
              </a:lnSpc>
              <a:spcBef>
                <a:spcPts val="5067"/>
              </a:spcBef>
              <a:defRPr sz="5067"/>
            </a:lvl1pPr>
            <a:lvl2pPr marL="1151524" indent="-575762">
              <a:lnSpc>
                <a:spcPct val="100000"/>
              </a:lnSpc>
              <a:spcBef>
                <a:spcPts val="5067"/>
              </a:spcBef>
              <a:defRPr sz="5067"/>
            </a:lvl2pPr>
            <a:lvl3pPr marL="1727286" indent="-575762">
              <a:lnSpc>
                <a:spcPct val="100000"/>
              </a:lnSpc>
              <a:spcBef>
                <a:spcPts val="5067"/>
              </a:spcBef>
              <a:defRPr sz="5067"/>
            </a:lvl3pPr>
            <a:lvl4pPr marL="2303048" indent="-575762">
              <a:lnSpc>
                <a:spcPct val="100000"/>
              </a:lnSpc>
              <a:spcBef>
                <a:spcPts val="5067"/>
              </a:spcBef>
              <a:defRPr sz="5067"/>
            </a:lvl4pPr>
            <a:lvl5pPr marL="2878811" indent="-575762">
              <a:lnSpc>
                <a:spcPct val="100000"/>
              </a:lnSpc>
              <a:spcBef>
                <a:spcPts val="5067"/>
              </a:spcBef>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97368191-89C5-2F4A-A303-D194A750190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48091" t="68430" r="4970" b="3123"/>
          <a:stretch>
            <a:fillRect/>
          </a:stretch>
        </p:blipFill>
        <p:spPr bwMode="auto">
          <a:xfrm>
            <a:off x="10596829" y="5122898"/>
            <a:ext cx="6559798"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46137069"/>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52715" t="25816" r="171" b="45627"/>
          <a:stretch>
            <a:fillRect/>
          </a:stretch>
        </p:blipFill>
        <p:spPr bwMode="auto">
          <a:xfrm>
            <a:off x="10599840" y="5122898"/>
            <a:ext cx="655678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AE50F-AE34-2F45-8A37-4C4F8B56BF9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337663584"/>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7647"/>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F98A78-4B2C-3242-A0E2-BF093BB91F8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774459344"/>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3444"/>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348C87DF-4538-E341-A016-9C5EBDE6C2E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907728987"/>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41385"/>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5E2C1B9-303D-0942-B584-538BE30CF29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335957597"/>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36223"/>
          <a:stretch>
            <a:fillRect/>
          </a:stretch>
        </p:blipFill>
        <p:spPr bwMode="auto">
          <a:xfrm>
            <a:off x="10599840" y="5122899"/>
            <a:ext cx="6553776" cy="10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421FD61D-275C-8444-BCE4-F4FE9C3A042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586850362"/>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5122898"/>
            <a:ext cx="17460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615921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5199105E-6630-EB41-AE47-3B42CA86115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6"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078786181"/>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7013" y="9040143"/>
            <a:ext cx="4046061" cy="519289"/>
          </a:xfrm>
          <a:prstGeom prst="rect">
            <a:avLst/>
          </a:prstGeom>
        </p:spPr>
        <p:txBody>
          <a:bodyPr/>
          <a:lstStyle/>
          <a:p>
            <a:pPr algn="l" defTabSz="1300460" rtl="0" fontAlgn="base">
              <a:spcBef>
                <a:spcPct val="0"/>
              </a:spcBef>
              <a:spcAft>
                <a:spcPct val="0"/>
              </a:spcAft>
            </a:pPr>
            <a:fld id="{4265EE99-9530-411E-86BD-2AAE503116AD}" type="datetimeFigureOut">
              <a:rPr lang="en-US" sz="2560" kern="1200" smtClean="0">
                <a:solidFill>
                  <a:srgbClr val="000000"/>
                </a:solidFill>
                <a:ea typeface="ＭＳ Ｐゴシック" charset="0"/>
              </a:rPr>
              <a:pPr algn="l" defTabSz="1300460" rtl="0" fontAlgn="base">
                <a:spcBef>
                  <a:spcPct val="0"/>
                </a:spcBef>
                <a:spcAft>
                  <a:spcPct val="0"/>
                </a:spcAft>
              </a:pPr>
              <a:t>9/19/19</a:t>
            </a:fld>
            <a:endParaRPr lang="en-US" sz="2560" kern="1200">
              <a:solidFill>
                <a:srgbClr val="000000"/>
              </a:solidFill>
              <a:ea typeface="ＭＳ Ｐゴシック" charset="0"/>
            </a:endParaRPr>
          </a:p>
        </p:txBody>
      </p:sp>
      <p:sp>
        <p:nvSpPr>
          <p:cNvPr id="3" name="Footer Placeholder 2"/>
          <p:cNvSpPr>
            <a:spLocks noGrp="1"/>
          </p:cNvSpPr>
          <p:nvPr>
            <p:ph type="ftr" sz="quarter" idx="11"/>
          </p:nvPr>
        </p:nvSpPr>
        <p:spPr>
          <a:xfrm>
            <a:off x="5924590" y="9040143"/>
            <a:ext cx="5491083" cy="519289"/>
          </a:xfrm>
          <a:prstGeom prst="rect">
            <a:avLst/>
          </a:prstGeom>
        </p:spPr>
        <p:txBody>
          <a:bodyPr/>
          <a:lstStyle/>
          <a:p>
            <a:pPr algn="l" defTabSz="1300460" rtl="0" fontAlgn="base">
              <a:spcBef>
                <a:spcPct val="0"/>
              </a:spcBef>
              <a:spcAft>
                <a:spcPct val="0"/>
              </a:spcAft>
            </a:pPr>
            <a:endParaRPr lang="en-US" sz="2560" kern="1200">
              <a:solidFill>
                <a:srgbClr val="000000"/>
              </a:solidFill>
              <a:ea typeface="ＭＳ Ｐゴシック" charset="0"/>
            </a:endParaRPr>
          </a:p>
        </p:txBody>
      </p:sp>
      <p:sp>
        <p:nvSpPr>
          <p:cNvPr id="4" name="Slide Number Placeholder 3"/>
          <p:cNvSpPr>
            <a:spLocks noGrp="1"/>
          </p:cNvSpPr>
          <p:nvPr>
            <p:ph type="sldNum" sz="quarter" idx="12"/>
          </p:nvPr>
        </p:nvSpPr>
        <p:spPr>
          <a:xfrm>
            <a:off x="12427189" y="9040143"/>
            <a:ext cx="4046061" cy="519289"/>
          </a:xfrm>
          <a:prstGeom prst="rect">
            <a:avLst/>
          </a:prstGeom>
        </p:spPr>
        <p:txBody>
          <a:bodyPr/>
          <a:lstStyle/>
          <a:p>
            <a:pPr algn="l" defTabSz="1300460" rtl="0" fontAlgn="base">
              <a:spcBef>
                <a:spcPct val="0"/>
              </a:spcBef>
              <a:spcAft>
                <a:spcPct val="0"/>
              </a:spcAft>
            </a:pPr>
            <a:fld id="{18943E9E-D060-48A2-9E97-D78CEC3C334D}" type="slidenum">
              <a:rPr lang="en-US" sz="2560" kern="1200" smtClean="0">
                <a:solidFill>
                  <a:srgbClr val="000000"/>
                </a:solidFill>
                <a:ea typeface="ＭＳ Ｐゴシック" charset="0"/>
              </a:rPr>
              <a:pPr algn="l" defTabSz="1300460" rtl="0" fontAlgn="base">
                <a:spcBef>
                  <a:spcPct val="0"/>
                </a:spcBef>
                <a:spcAft>
                  <a:spcPct val="0"/>
                </a:spcAft>
              </a:pPr>
              <a:t>‹#›</a:t>
            </a:fld>
            <a:endParaRPr lang="en-US" sz="2560" kern="1200">
              <a:solidFill>
                <a:srgbClr val="000000"/>
              </a:solidFill>
              <a:ea typeface="ＭＳ Ｐゴシック" charset="0"/>
            </a:endParaRPr>
          </a:p>
        </p:txBody>
      </p:sp>
    </p:spTree>
    <p:extLst>
      <p:ext uri="{BB962C8B-B14F-4D97-AF65-F5344CB8AC3E}">
        <p14:creationId xmlns:p14="http://schemas.microsoft.com/office/powerpoint/2010/main" val="1571565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67013" y="2275841"/>
            <a:ext cx="15606237"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67013" y="9040143"/>
            <a:ext cx="4046061" cy="519289"/>
          </a:xfrm>
          <a:prstGeom prst="rect">
            <a:avLst/>
          </a:prstGeom>
        </p:spPr>
        <p:txBody>
          <a:bodyPr/>
          <a:lstStyle/>
          <a:p>
            <a:pPr algn="l" defTabSz="1300460" rtl="0" fontAlgn="base">
              <a:spcBef>
                <a:spcPct val="0"/>
              </a:spcBef>
              <a:spcAft>
                <a:spcPct val="0"/>
              </a:spcAft>
            </a:pPr>
            <a:fld id="{4265EE99-9530-411E-86BD-2AAE503116AD}" type="datetimeFigureOut">
              <a:rPr lang="en-US" sz="2560" kern="1200" smtClean="0">
                <a:solidFill>
                  <a:srgbClr val="000000"/>
                </a:solidFill>
                <a:ea typeface="ＭＳ Ｐゴシック" charset="0"/>
              </a:rPr>
              <a:pPr algn="l" defTabSz="1300460" rtl="0" fontAlgn="base">
                <a:spcBef>
                  <a:spcPct val="0"/>
                </a:spcBef>
                <a:spcAft>
                  <a:spcPct val="0"/>
                </a:spcAft>
              </a:pPr>
              <a:t>9/19/19</a:t>
            </a:fld>
            <a:endParaRPr lang="en-US" sz="2560" kern="1200">
              <a:solidFill>
                <a:srgbClr val="000000"/>
              </a:solidFill>
              <a:ea typeface="ＭＳ Ｐゴシック" charset="0"/>
            </a:endParaRPr>
          </a:p>
        </p:txBody>
      </p:sp>
      <p:sp>
        <p:nvSpPr>
          <p:cNvPr id="5" name="Footer Placeholder 4"/>
          <p:cNvSpPr>
            <a:spLocks noGrp="1"/>
          </p:cNvSpPr>
          <p:nvPr>
            <p:ph type="ftr" sz="quarter" idx="11"/>
          </p:nvPr>
        </p:nvSpPr>
        <p:spPr>
          <a:xfrm>
            <a:off x="5924590" y="9040143"/>
            <a:ext cx="5491083" cy="519289"/>
          </a:xfrm>
          <a:prstGeom prst="rect">
            <a:avLst/>
          </a:prstGeom>
        </p:spPr>
        <p:txBody>
          <a:bodyPr/>
          <a:lstStyle/>
          <a:p>
            <a:pPr algn="l" defTabSz="1300460" rtl="0" fontAlgn="base">
              <a:spcBef>
                <a:spcPct val="0"/>
              </a:spcBef>
              <a:spcAft>
                <a:spcPct val="0"/>
              </a:spcAft>
            </a:pPr>
            <a:endParaRPr lang="en-US" sz="2560" kern="1200">
              <a:solidFill>
                <a:srgbClr val="000000"/>
              </a:solidFill>
              <a:ea typeface="ＭＳ Ｐゴシック" charset="0"/>
            </a:endParaRPr>
          </a:p>
        </p:txBody>
      </p:sp>
      <p:sp>
        <p:nvSpPr>
          <p:cNvPr id="6" name="Slide Number Placeholder 5"/>
          <p:cNvSpPr>
            <a:spLocks noGrp="1"/>
          </p:cNvSpPr>
          <p:nvPr>
            <p:ph type="sldNum" sz="quarter" idx="12"/>
          </p:nvPr>
        </p:nvSpPr>
        <p:spPr>
          <a:xfrm>
            <a:off x="12427189" y="9040143"/>
            <a:ext cx="4046061" cy="519289"/>
          </a:xfrm>
          <a:prstGeom prst="rect">
            <a:avLst/>
          </a:prstGeom>
        </p:spPr>
        <p:txBody>
          <a:bodyPr/>
          <a:lstStyle/>
          <a:p>
            <a:pPr algn="l" defTabSz="1300460" rtl="0" fontAlgn="base">
              <a:spcBef>
                <a:spcPct val="0"/>
              </a:spcBef>
              <a:spcAft>
                <a:spcPct val="0"/>
              </a:spcAft>
            </a:pPr>
            <a:fld id="{18943E9E-D060-48A2-9E97-D78CEC3C334D}" type="slidenum">
              <a:rPr lang="en-US" sz="2560" kern="1200" smtClean="0">
                <a:solidFill>
                  <a:srgbClr val="000000"/>
                </a:solidFill>
                <a:ea typeface="ＭＳ Ｐゴシック" charset="0"/>
              </a:rPr>
              <a:pPr algn="l" defTabSz="1300460" rtl="0" fontAlgn="base">
                <a:spcBef>
                  <a:spcPct val="0"/>
                </a:spcBef>
                <a:spcAft>
                  <a:spcPct val="0"/>
                </a:spcAft>
              </a:pPr>
              <a:t>‹#›</a:t>
            </a:fld>
            <a:endParaRPr lang="en-US" sz="2560" kern="1200">
              <a:solidFill>
                <a:srgbClr val="000000"/>
              </a:solidFill>
              <a:ea typeface="ＭＳ Ｐゴシック" charset="0"/>
            </a:endParaRPr>
          </a:p>
        </p:txBody>
      </p:sp>
    </p:spTree>
    <p:extLst>
      <p:ext uri="{BB962C8B-B14F-4D97-AF65-F5344CB8AC3E}">
        <p14:creationId xmlns:p14="http://schemas.microsoft.com/office/powerpoint/2010/main" val="782905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3" name="Shape 23"/>
          <p:cNvSpPr>
            <a:spLocks noGrp="1"/>
          </p:cNvSpPr>
          <p:nvPr>
            <p:ph type="body" idx="1"/>
          </p:nvPr>
        </p:nvSpPr>
        <p:spPr>
          <a:xfrm>
            <a:off x="1016031" y="762000"/>
            <a:ext cx="15291267" cy="8216900"/>
          </a:xfrm>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3.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74148" y="244103"/>
            <a:ext cx="16391967" cy="245819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cap="none">
                <a:solidFill>
                  <a:srgbClr val="000000"/>
                </a:solidFill>
              </a:defRPr>
            </a:pPr>
            <a:r>
              <a:rPr sz="9600" cap="all">
                <a:solidFill>
                  <a:srgbClr val="535353"/>
                </a:solidFill>
              </a:rPr>
              <a:t>Title Text</a:t>
            </a:r>
          </a:p>
        </p:txBody>
      </p:sp>
      <p:sp>
        <p:nvSpPr>
          <p:cNvPr id="3" name="Shape 3"/>
          <p:cNvSpPr>
            <a:spLocks noGrp="1"/>
          </p:cNvSpPr>
          <p:nvPr>
            <p:ph type="body" idx="1"/>
          </p:nvPr>
        </p:nvSpPr>
        <p:spPr>
          <a:xfrm>
            <a:off x="474148" y="2702294"/>
            <a:ext cx="16391967" cy="63556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4" name="Shape 4"/>
          <p:cNvSpPr>
            <a:spLocks noGrp="1"/>
          </p:cNvSpPr>
          <p:nvPr>
            <p:ph type="sldNum" sz="quarter" idx="2"/>
          </p:nvPr>
        </p:nvSpPr>
        <p:spPr>
          <a:xfrm>
            <a:off x="13005198" y="9158359"/>
            <a:ext cx="4046061" cy="338550"/>
          </a:xfrm>
          <a:prstGeom prst="rect">
            <a:avLst/>
          </a:prstGeom>
          <a:ln w="12700">
            <a:miter lim="400000"/>
          </a:ln>
        </p:spPr>
        <p:txBody>
          <a:bodyPr lIns="45718" tIns="45718" rIns="45718" bIns="45718" anchor="ctr">
            <a:spAutoFit/>
          </a:bodyPr>
          <a:lstStyle>
            <a:lvl1pPr algn="r">
              <a:defRPr sz="1600">
                <a:solidFill>
                  <a:srgbClr val="FFFFFF"/>
                </a:solidFill>
                <a:latin typeface="Gill Sans Light"/>
                <a:ea typeface="Gill Sans Light"/>
                <a:cs typeface="Gill Sans Light"/>
                <a:sym typeface="Gill Sans Light"/>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724" r:id="rId11"/>
    <p:sldLayoutId id="2147483727" r:id="rId12"/>
    <p:sldLayoutId id="2147483728" r:id="rId13"/>
    <p:sldLayoutId id="2147483729" r:id="rId14"/>
    <p:sldLayoutId id="2147483730" r:id="rId15"/>
    <p:sldLayoutId id="2147483731" r:id="rId16"/>
  </p:sldLayoutIdLst>
  <p:transition spd="med"/>
  <p:txStyles>
    <p:titleStyle>
      <a:lvl1pPr algn="ctr" defTabSz="778972">
        <a:defRPr sz="9600" cap="all">
          <a:solidFill>
            <a:srgbClr val="535353"/>
          </a:solidFill>
          <a:latin typeface="Gill Sans Light"/>
          <a:ea typeface="Gill Sans Light"/>
          <a:cs typeface="Gill Sans Light"/>
          <a:sym typeface="Gill Sans Light"/>
        </a:defRPr>
      </a:lvl1pPr>
      <a:lvl2pPr algn="ctr" defTabSz="778972">
        <a:defRPr sz="9600" cap="all">
          <a:solidFill>
            <a:srgbClr val="535353"/>
          </a:solidFill>
          <a:latin typeface="Gill Sans Light"/>
          <a:ea typeface="Gill Sans Light"/>
          <a:cs typeface="Gill Sans Light"/>
          <a:sym typeface="Gill Sans Light"/>
        </a:defRPr>
      </a:lvl2pPr>
      <a:lvl3pPr algn="ctr" defTabSz="778972">
        <a:defRPr sz="9600" cap="all">
          <a:solidFill>
            <a:srgbClr val="535353"/>
          </a:solidFill>
          <a:latin typeface="Gill Sans Light"/>
          <a:ea typeface="Gill Sans Light"/>
          <a:cs typeface="Gill Sans Light"/>
          <a:sym typeface="Gill Sans Light"/>
        </a:defRPr>
      </a:lvl3pPr>
      <a:lvl4pPr algn="ctr" defTabSz="778972">
        <a:defRPr sz="9600" cap="all">
          <a:solidFill>
            <a:srgbClr val="535353"/>
          </a:solidFill>
          <a:latin typeface="Gill Sans Light"/>
          <a:ea typeface="Gill Sans Light"/>
          <a:cs typeface="Gill Sans Light"/>
          <a:sym typeface="Gill Sans Light"/>
        </a:defRPr>
      </a:lvl4pPr>
      <a:lvl5pPr algn="ctr" defTabSz="778972">
        <a:defRPr sz="9600" cap="all">
          <a:solidFill>
            <a:srgbClr val="535353"/>
          </a:solidFill>
          <a:latin typeface="Gill Sans Light"/>
          <a:ea typeface="Gill Sans Light"/>
          <a:cs typeface="Gill Sans Light"/>
          <a:sym typeface="Gill Sans Light"/>
        </a:defRPr>
      </a:lvl5pPr>
      <a:lvl6pPr algn="ctr" defTabSz="778972">
        <a:defRPr sz="9600" cap="all">
          <a:solidFill>
            <a:srgbClr val="535353"/>
          </a:solidFill>
          <a:latin typeface="Gill Sans Light"/>
          <a:ea typeface="Gill Sans Light"/>
          <a:cs typeface="Gill Sans Light"/>
          <a:sym typeface="Gill Sans Light"/>
        </a:defRPr>
      </a:lvl6pPr>
      <a:lvl7pPr algn="ctr" defTabSz="778972">
        <a:defRPr sz="9600" cap="all">
          <a:solidFill>
            <a:srgbClr val="535353"/>
          </a:solidFill>
          <a:latin typeface="Gill Sans Light"/>
          <a:ea typeface="Gill Sans Light"/>
          <a:cs typeface="Gill Sans Light"/>
          <a:sym typeface="Gill Sans Light"/>
        </a:defRPr>
      </a:lvl7pPr>
      <a:lvl8pPr algn="ctr" defTabSz="778972">
        <a:defRPr sz="9600" cap="all">
          <a:solidFill>
            <a:srgbClr val="535353"/>
          </a:solidFill>
          <a:latin typeface="Gill Sans Light"/>
          <a:ea typeface="Gill Sans Light"/>
          <a:cs typeface="Gill Sans Light"/>
          <a:sym typeface="Gill Sans Light"/>
        </a:defRPr>
      </a:lvl8pPr>
      <a:lvl9pPr algn="ctr" defTabSz="778972">
        <a:defRPr sz="9600" cap="all">
          <a:solidFill>
            <a:srgbClr val="535353"/>
          </a:solidFill>
          <a:latin typeface="Gill Sans Light"/>
          <a:ea typeface="Gill Sans Light"/>
          <a:cs typeface="Gill Sans Light"/>
          <a:sym typeface="Gill Sans Light"/>
        </a:defRPr>
      </a:lvl9pPr>
    </p:titleStyle>
    <p:body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p:bodyStyle>
    <p:otherStyle>
      <a:lvl1pPr algn="r" defTabSz="778972">
        <a:defRPr sz="1600">
          <a:solidFill>
            <a:schemeClr val="tx1"/>
          </a:solidFill>
          <a:latin typeface="+mn-lt"/>
          <a:ea typeface="+mn-ea"/>
          <a:cs typeface="+mn-cs"/>
          <a:sym typeface="Gill Sans Light"/>
        </a:defRPr>
      </a:lvl1pPr>
      <a:lvl2pPr algn="r" defTabSz="778972">
        <a:defRPr sz="1600">
          <a:solidFill>
            <a:schemeClr val="tx1"/>
          </a:solidFill>
          <a:latin typeface="+mn-lt"/>
          <a:ea typeface="+mn-ea"/>
          <a:cs typeface="+mn-cs"/>
          <a:sym typeface="Gill Sans Light"/>
        </a:defRPr>
      </a:lvl2pPr>
      <a:lvl3pPr algn="r" defTabSz="778972">
        <a:defRPr sz="1600">
          <a:solidFill>
            <a:schemeClr val="tx1"/>
          </a:solidFill>
          <a:latin typeface="+mn-lt"/>
          <a:ea typeface="+mn-ea"/>
          <a:cs typeface="+mn-cs"/>
          <a:sym typeface="Gill Sans Light"/>
        </a:defRPr>
      </a:lvl3pPr>
      <a:lvl4pPr algn="r" defTabSz="778972">
        <a:defRPr sz="1600">
          <a:solidFill>
            <a:schemeClr val="tx1"/>
          </a:solidFill>
          <a:latin typeface="+mn-lt"/>
          <a:ea typeface="+mn-ea"/>
          <a:cs typeface="+mn-cs"/>
          <a:sym typeface="Gill Sans Light"/>
        </a:defRPr>
      </a:lvl4pPr>
      <a:lvl5pPr algn="r" defTabSz="778972">
        <a:defRPr sz="1600">
          <a:solidFill>
            <a:schemeClr val="tx1"/>
          </a:solidFill>
          <a:latin typeface="+mn-lt"/>
          <a:ea typeface="+mn-ea"/>
          <a:cs typeface="+mn-cs"/>
          <a:sym typeface="Gill Sans Light"/>
        </a:defRPr>
      </a:lvl5pPr>
      <a:lvl6pPr algn="r" defTabSz="778972">
        <a:defRPr sz="1600">
          <a:solidFill>
            <a:schemeClr val="tx1"/>
          </a:solidFill>
          <a:latin typeface="+mn-lt"/>
          <a:ea typeface="+mn-ea"/>
          <a:cs typeface="+mn-cs"/>
          <a:sym typeface="Gill Sans Light"/>
        </a:defRPr>
      </a:lvl6pPr>
      <a:lvl7pPr algn="r" defTabSz="778972">
        <a:defRPr sz="1600">
          <a:solidFill>
            <a:schemeClr val="tx1"/>
          </a:solidFill>
          <a:latin typeface="+mn-lt"/>
          <a:ea typeface="+mn-ea"/>
          <a:cs typeface="+mn-cs"/>
          <a:sym typeface="Gill Sans Light"/>
        </a:defRPr>
      </a:lvl7pPr>
      <a:lvl8pPr algn="r" defTabSz="778972">
        <a:defRPr sz="1600">
          <a:solidFill>
            <a:schemeClr val="tx1"/>
          </a:solidFill>
          <a:latin typeface="+mn-lt"/>
          <a:ea typeface="+mn-ea"/>
          <a:cs typeface="+mn-cs"/>
          <a:sym typeface="Gill Sans Light"/>
        </a:defRPr>
      </a:lvl8pPr>
      <a:lvl9pPr algn="r" defTabSz="778972">
        <a:defRPr sz="1600">
          <a:solidFill>
            <a:schemeClr val="tx1"/>
          </a:solidFill>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1652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ransition spd="slow"/>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ＭＳ Ｐゴシック" charset="0"/>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ＭＳ Ｐゴシック" charset="0"/>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493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Lst>
  <p:transition spd="slow"/>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ＭＳ Ｐゴシック" charset="0"/>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ＭＳ Ｐゴシック" charset="0"/>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emf"/><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em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5.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15.xml"/><Relationship Id="rId4" Type="http://schemas.openxmlformats.org/officeDocument/2006/relationships/image" Target="../media/image58.jpg"/></Relationships>
</file>

<file path=ppt/slides/_rels/slide3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20.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69.jpe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5.jpeg"/><Relationship Id="rId1" Type="http://schemas.openxmlformats.org/officeDocument/2006/relationships/slideLayout" Target="../slideLayouts/slideLayout9.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6.jpeg"/><Relationship Id="rId1" Type="http://schemas.openxmlformats.org/officeDocument/2006/relationships/slideLayout" Target="../slideLayouts/slideLayout10.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7.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2.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251223" y="2662816"/>
            <a:ext cx="17842710" cy="1935979"/>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p>
            <a:pPr lvl="0">
              <a:lnSpc>
                <a:spcPct val="90000"/>
              </a:lnSpc>
              <a:defRPr sz="1800">
                <a:solidFill>
                  <a:srgbClr val="000000"/>
                </a:solidFill>
              </a:defRPr>
            </a:pPr>
            <a:r>
              <a:rPr lang="en-CA" sz="5867" b="1" spc="-67" dirty="0">
                <a:solidFill>
                  <a:srgbClr val="0052E2"/>
                </a:solidFill>
                <a:latin typeface="Avenir Next Condensed"/>
                <a:ea typeface="Avenir Next Condensed"/>
                <a:cs typeface="Avenir Next Condensed"/>
                <a:sym typeface="Avenir Next Condensed"/>
              </a:rPr>
              <a:t>What Happened to </a:t>
            </a:r>
            <a:r>
              <a:rPr lang="en-CA" sz="5867" b="1" spc="-67" dirty="0" err="1">
                <a:solidFill>
                  <a:srgbClr val="0052E2"/>
                </a:solidFill>
                <a:latin typeface="Avenir Next Condensed"/>
                <a:ea typeface="Avenir Next Condensed"/>
                <a:cs typeface="Avenir Next Condensed"/>
                <a:sym typeface="Avenir Next Condensed"/>
              </a:rPr>
              <a:t>Pharmaconutrition</a:t>
            </a:r>
            <a:r>
              <a:rPr lang="en-CA" sz="5867" b="1" spc="-67" dirty="0">
                <a:solidFill>
                  <a:srgbClr val="0052E2"/>
                </a:solidFill>
                <a:latin typeface="Avenir Next Condensed"/>
                <a:ea typeface="Avenir Next Condensed"/>
                <a:cs typeface="Avenir Next Condensed"/>
                <a:sym typeface="Avenir Next Condensed"/>
              </a:rPr>
              <a:t>? </a:t>
            </a:r>
          </a:p>
          <a:p>
            <a:pPr lvl="0">
              <a:lnSpc>
                <a:spcPct val="90000"/>
              </a:lnSpc>
              <a:defRPr sz="1800">
                <a:solidFill>
                  <a:srgbClr val="000000"/>
                </a:solidFill>
              </a:defRPr>
            </a:pPr>
            <a:r>
              <a:rPr lang="en-CA" sz="4000" b="1" spc="-67" dirty="0">
                <a:solidFill>
                  <a:srgbClr val="0052E2"/>
                </a:solidFill>
                <a:latin typeface="Avenir Next Condensed"/>
                <a:ea typeface="Avenir Next Condensed"/>
                <a:cs typeface="Avenir Next Condensed"/>
                <a:sym typeface="Avenir Next Condensed"/>
              </a:rPr>
              <a:t>A (re-) emerging paradigm or </a:t>
            </a:r>
          </a:p>
          <a:p>
            <a:pPr lvl="0">
              <a:lnSpc>
                <a:spcPct val="90000"/>
              </a:lnSpc>
              <a:defRPr sz="1800">
                <a:solidFill>
                  <a:srgbClr val="000000"/>
                </a:solidFill>
              </a:defRPr>
            </a:pPr>
            <a:r>
              <a:rPr lang="en-CA" sz="4000" b="1" spc="-67" dirty="0">
                <a:solidFill>
                  <a:srgbClr val="0052E2"/>
                </a:solidFill>
                <a:latin typeface="Avenir Next Condensed"/>
                <a:ea typeface="Avenir Next Condensed"/>
                <a:cs typeface="Avenir Next Condensed"/>
                <a:sym typeface="Avenir Next Condensed"/>
              </a:rPr>
              <a:t>End of an era?</a:t>
            </a:r>
            <a:endParaRPr sz="4000" b="1" spc="-67" dirty="0">
              <a:solidFill>
                <a:srgbClr val="0052E2"/>
              </a:solidFill>
              <a:latin typeface="Avenir Next Condensed"/>
              <a:ea typeface="Avenir Next Condensed"/>
              <a:cs typeface="Avenir Next Condensed"/>
              <a:sym typeface="Avenir Next Condensed"/>
            </a:endParaRPr>
          </a:p>
        </p:txBody>
      </p:sp>
      <p:sp>
        <p:nvSpPr>
          <p:cNvPr id="40" name="Shape 40"/>
          <p:cNvSpPr/>
          <p:nvPr/>
        </p:nvSpPr>
        <p:spPr>
          <a:xfrm>
            <a:off x="5120814" y="6133392"/>
            <a:ext cx="7098635" cy="2106756"/>
          </a:xfrm>
          <a:prstGeom prst="rect">
            <a:avLst/>
          </a:prstGeom>
          <a:ln w="12700">
            <a:miter lim="400000"/>
          </a:ln>
          <a:extLst>
            <a:ext uri="{C572A759-6A51-4108-AA02-DFA0A04FC94B}">
              <ma14:wrappingTextBoxFlag xmlns:ma14="http://schemas.microsoft.com/office/mac/drawingml/2011/main" xmlns="" val="1"/>
            </a:ext>
          </a:extLst>
        </p:spPr>
        <p:txBody>
          <a:bodyPr wrap="none" lIns="67735" tIns="67735" rIns="67735" bIns="67735" anchor="ctr">
            <a:spAutoFit/>
          </a:bodyPr>
          <a:lstStyle/>
          <a:p>
            <a:pPr lvl="0">
              <a:lnSpc>
                <a:spcPct val="150000"/>
              </a:lnSpc>
              <a:defRPr sz="1800">
                <a:solidFill>
                  <a:srgbClr val="000000"/>
                </a:solidFill>
              </a:defRPr>
            </a:pPr>
            <a:r>
              <a:rPr sz="3200" b="1" dirty="0">
                <a:latin typeface="Avenir Book"/>
                <a:ea typeface="Avenir Book"/>
                <a:cs typeface="Avenir Book"/>
                <a:sym typeface="Avenir Book"/>
              </a:rPr>
              <a:t>Daren K. Heyland</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Professor of Medicine</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Queens University, Kingston General Hospital</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Kingston, ON Canada</a:t>
            </a:r>
          </a:p>
        </p:txBody>
      </p:sp>
      <p:sp>
        <p:nvSpPr>
          <p:cNvPr id="41" name="Shape 41"/>
          <p:cNvSpPr/>
          <p:nvPr/>
        </p:nvSpPr>
        <p:spPr>
          <a:xfrm>
            <a:off x="3365384" y="5403286"/>
            <a:ext cx="10609494"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42" name="image2.png"/>
          <p:cNvPicPr/>
          <p:nvPr/>
        </p:nvPicPr>
        <p:blipFill>
          <a:blip r:embed="rId3"/>
          <a:stretch>
            <a:fillRect/>
          </a:stretch>
        </p:blipFill>
        <p:spPr>
          <a:xfrm>
            <a:off x="6777098" y="83846"/>
            <a:ext cx="3786066" cy="101126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4.png"/>
          <p:cNvPicPr/>
          <p:nvPr/>
        </p:nvPicPr>
        <p:blipFill>
          <a:blip r:embed="rId2"/>
          <a:stretch>
            <a:fillRect/>
          </a:stretch>
        </p:blipFill>
        <p:spPr>
          <a:xfrm>
            <a:off x="1707132" y="1703150"/>
            <a:ext cx="13926001" cy="8355599"/>
          </a:xfrm>
          <a:prstGeom prst="rect">
            <a:avLst/>
          </a:prstGeom>
          <a:ln w="12700">
            <a:miter lim="400000"/>
          </a:ln>
          <a:effectLst>
            <a:reflection stA="50000" endPos="40000" dir="5400000" sy="-100000" algn="bl" rotWithShape="0"/>
          </a:effectLst>
        </p:spPr>
      </p:pic>
      <p:sp>
        <p:nvSpPr>
          <p:cNvPr id="397" name="Shape 397"/>
          <p:cNvSpPr/>
          <p:nvPr/>
        </p:nvSpPr>
        <p:spPr>
          <a:xfrm>
            <a:off x="2373382" y="2017306"/>
            <a:ext cx="12593499" cy="7727285"/>
          </a:xfrm>
          <a:prstGeom prst="rect">
            <a:avLst/>
          </a:prstGeom>
          <a:solidFill>
            <a:srgbClr val="000000">
              <a:alpha val="87759"/>
            </a:srgbClr>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400" name="Shape 400"/>
          <p:cNvSpPr/>
          <p:nvPr/>
        </p:nvSpPr>
        <p:spPr>
          <a:xfrm>
            <a:off x="1961309" y="267825"/>
            <a:ext cx="1345162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Move Towards Personalized Medicine …and away from large RCT’s of heterogeneous patients!</a:t>
            </a:r>
          </a:p>
        </p:txBody>
      </p:sp>
      <p:sp>
        <p:nvSpPr>
          <p:cNvPr id="401" name="Shape 401"/>
          <p:cNvSpPr/>
          <p:nvPr/>
        </p:nvSpPr>
        <p:spPr>
          <a:xfrm>
            <a:off x="10981956" y="9459205"/>
            <a:ext cx="3831714" cy="383014"/>
          </a:xfrm>
          <a:prstGeom prst="rect">
            <a:avLst/>
          </a:prstGeom>
          <a:ln w="12700">
            <a:miter lim="400000"/>
          </a:ln>
          <a:extLst>
            <a:ext uri="{C572A759-6A51-4108-AA02-DFA0A04FC94B}">
              <ma14:wrappingTextBoxFlag xmlns:ma14="http://schemas.microsoft.com/office/mac/drawingml/2011/main" xmlns="" val="1"/>
            </a:ext>
          </a:extLst>
        </p:spPr>
        <p:txBody>
          <a:bodyPr wrap="none" lIns="67735" tIns="67735" rIns="67735" bIns="67735" anchor="ctr">
            <a:spAutoFit/>
          </a:bodyPr>
          <a:lstStyle>
            <a:lvl1pPr>
              <a:defRPr sz="1200">
                <a:solidFill>
                  <a:srgbClr val="FFFFFF"/>
                </a:solidFill>
                <a:latin typeface="Avenir Next"/>
                <a:ea typeface="Avenir Next"/>
                <a:cs typeface="Avenir Next"/>
                <a:sym typeface="Avenir Next"/>
              </a:defRPr>
            </a:lvl1pPr>
          </a:lstStyle>
          <a:p>
            <a:pPr lvl="0">
              <a:defRPr sz="1800">
                <a:solidFill>
                  <a:srgbClr val="000000"/>
                </a:solidFill>
              </a:defRPr>
            </a:pPr>
            <a:r>
              <a:rPr sz="1600" dirty="0"/>
              <a:t>Intensive Care Med (2016)42:1781-1783</a:t>
            </a:r>
          </a:p>
        </p:txBody>
      </p:sp>
      <p:pic>
        <p:nvPicPr>
          <p:cNvPr id="8" name="image2.png"/>
          <p:cNvPicPr/>
          <p:nvPr/>
        </p:nvPicPr>
        <p:blipFill>
          <a:blip r:embed="rId3"/>
          <a:stretch>
            <a:fillRect/>
          </a:stretch>
        </p:blipFill>
        <p:spPr>
          <a:xfrm>
            <a:off x="252949" y="215415"/>
            <a:ext cx="1829909" cy="661807"/>
          </a:xfrm>
          <a:prstGeom prst="rect">
            <a:avLst/>
          </a:prstGeom>
          <a:ln w="12700">
            <a:miter lim="400000"/>
          </a:ln>
        </p:spPr>
      </p:pic>
      <p:graphicFrame>
        <p:nvGraphicFramePr>
          <p:cNvPr id="2" name="Table 1"/>
          <p:cNvGraphicFramePr>
            <a:graphicFrameLocks noGrp="1"/>
          </p:cNvGraphicFramePr>
          <p:nvPr/>
        </p:nvGraphicFramePr>
        <p:xfrm>
          <a:off x="2787174" y="2312548"/>
          <a:ext cx="11560176" cy="701040"/>
        </p:xfrm>
        <a:graphic>
          <a:graphicData uri="http://schemas.openxmlformats.org/drawingml/2006/table">
            <a:tbl>
              <a:tblPr firstRow="1" bandRow="1">
                <a:tableStyleId>{5940675A-B579-460E-94D1-54222C63F5DA}</a:tableStyleId>
              </a:tblPr>
              <a:tblGrid>
                <a:gridCol w="2890044">
                  <a:extLst>
                    <a:ext uri="{9D8B030D-6E8A-4147-A177-3AD203B41FA5}">
                      <a16:colId xmlns:a16="http://schemas.microsoft.com/office/drawing/2014/main" val="20000"/>
                    </a:ext>
                  </a:extLst>
                </a:gridCol>
                <a:gridCol w="2890044">
                  <a:extLst>
                    <a:ext uri="{9D8B030D-6E8A-4147-A177-3AD203B41FA5}">
                      <a16:colId xmlns:a16="http://schemas.microsoft.com/office/drawing/2014/main" val="20001"/>
                    </a:ext>
                  </a:extLst>
                </a:gridCol>
                <a:gridCol w="2890044">
                  <a:extLst>
                    <a:ext uri="{9D8B030D-6E8A-4147-A177-3AD203B41FA5}">
                      <a16:colId xmlns:a16="http://schemas.microsoft.com/office/drawing/2014/main" val="20002"/>
                    </a:ext>
                  </a:extLst>
                </a:gridCol>
                <a:gridCol w="2890044">
                  <a:extLst>
                    <a:ext uri="{9D8B030D-6E8A-4147-A177-3AD203B41FA5}">
                      <a16:colId xmlns:a16="http://schemas.microsoft.com/office/drawing/2014/main" val="20003"/>
                    </a:ext>
                  </a:extLst>
                </a:gridCol>
              </a:tblGrid>
              <a:tr h="370840">
                <a:tc>
                  <a:txBody>
                    <a:bodyPr/>
                    <a:lstStyle/>
                    <a:p>
                      <a:pPr algn="ctr"/>
                      <a:r>
                        <a:rPr lang="en-CA" sz="2000" dirty="0">
                          <a:solidFill>
                            <a:schemeClr val="bg1"/>
                          </a:solidFill>
                        </a:rPr>
                        <a:t>Degree of Personalization</a:t>
                      </a:r>
                    </a:p>
                  </a:txBody>
                  <a:tcPr/>
                </a:tc>
                <a:tc>
                  <a:txBody>
                    <a:bodyPr/>
                    <a:lstStyle/>
                    <a:p>
                      <a:pPr algn="ctr"/>
                      <a:r>
                        <a:rPr lang="en-CA" sz="2000" dirty="0">
                          <a:solidFill>
                            <a:schemeClr val="bg1"/>
                          </a:solidFill>
                        </a:rPr>
                        <a:t>Population</a:t>
                      </a:r>
                    </a:p>
                  </a:txBody>
                  <a:tcPr/>
                </a:tc>
                <a:tc>
                  <a:txBody>
                    <a:bodyPr/>
                    <a:lstStyle/>
                    <a:p>
                      <a:pPr algn="ctr"/>
                      <a:r>
                        <a:rPr lang="en-CA" sz="2000" dirty="0">
                          <a:solidFill>
                            <a:schemeClr val="bg1"/>
                          </a:solidFill>
                        </a:rPr>
                        <a:t>Treatment</a:t>
                      </a:r>
                    </a:p>
                  </a:txBody>
                  <a:tcPr/>
                </a:tc>
                <a:tc>
                  <a:txBody>
                    <a:bodyPr/>
                    <a:lstStyle/>
                    <a:p>
                      <a:pPr algn="ctr"/>
                      <a:r>
                        <a:rPr lang="en-CA" sz="2000" dirty="0">
                          <a:solidFill>
                            <a:schemeClr val="bg1"/>
                          </a:solidFill>
                        </a:rPr>
                        <a:t>Outcome</a:t>
                      </a:r>
                    </a:p>
                  </a:txBody>
                  <a:tcPr/>
                </a:tc>
                <a:extLst>
                  <a:ext uri="{0D108BD9-81ED-4DB2-BD59-A6C34878D82A}">
                    <a16:rowId xmlns:a16="http://schemas.microsoft.com/office/drawing/2014/main" val="10000"/>
                  </a:ext>
                </a:extLst>
              </a:tr>
            </a:tbl>
          </a:graphicData>
        </a:graphic>
      </p:graphicFrame>
      <p:sp>
        <p:nvSpPr>
          <p:cNvPr id="3" name="Oval 2"/>
          <p:cNvSpPr/>
          <p:nvPr/>
        </p:nvSpPr>
        <p:spPr>
          <a:xfrm>
            <a:off x="6012180" y="3194772"/>
            <a:ext cx="2160270" cy="1657350"/>
          </a:xfrm>
          <a:prstGeom prst="ellipse">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4" name="Oval 3"/>
          <p:cNvSpPr/>
          <p:nvPr/>
        </p:nvSpPr>
        <p:spPr>
          <a:xfrm>
            <a:off x="6233531" y="5363873"/>
            <a:ext cx="1830333" cy="937260"/>
          </a:xfrm>
          <a:prstGeom prst="ellipse">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5" name="Oval 4"/>
          <p:cNvSpPr/>
          <p:nvPr/>
        </p:nvSpPr>
        <p:spPr>
          <a:xfrm>
            <a:off x="6487082" y="7055620"/>
            <a:ext cx="1154430" cy="485473"/>
          </a:xfrm>
          <a:prstGeom prst="ellipse">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6" name="Oval 5"/>
          <p:cNvSpPr/>
          <p:nvPr/>
        </p:nvSpPr>
        <p:spPr>
          <a:xfrm>
            <a:off x="6869151" y="9322420"/>
            <a:ext cx="390293" cy="223024"/>
          </a:xfrm>
          <a:prstGeom prst="ellipse">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graphicFrame>
        <p:nvGraphicFramePr>
          <p:cNvPr id="7" name="Table 6"/>
          <p:cNvGraphicFramePr>
            <a:graphicFrameLocks noGrp="1"/>
          </p:cNvGraphicFramePr>
          <p:nvPr/>
        </p:nvGraphicFramePr>
        <p:xfrm>
          <a:off x="2373382" y="3610491"/>
          <a:ext cx="3477302" cy="6134100"/>
        </p:xfrm>
        <a:graphic>
          <a:graphicData uri="http://schemas.openxmlformats.org/drawingml/2006/table">
            <a:tbl>
              <a:tblPr firstRow="1" bandRow="1">
                <a:tableStyleId>{5940675A-B579-460E-94D1-54222C63F5DA}</a:tableStyleId>
              </a:tblPr>
              <a:tblGrid>
                <a:gridCol w="3477302">
                  <a:extLst>
                    <a:ext uri="{9D8B030D-6E8A-4147-A177-3AD203B41FA5}">
                      <a16:colId xmlns:a16="http://schemas.microsoft.com/office/drawing/2014/main" val="20000"/>
                    </a:ext>
                  </a:extLst>
                </a:gridCol>
              </a:tblGrid>
              <a:tr h="1533525">
                <a:tc>
                  <a:txBody>
                    <a:bodyPr/>
                    <a:lstStyle/>
                    <a:p>
                      <a:pPr algn="ctr"/>
                      <a:r>
                        <a:rPr lang="en-CA" sz="2800" dirty="0">
                          <a:solidFill>
                            <a:schemeClr val="bg1"/>
                          </a:solidFill>
                        </a:rPr>
                        <a:t>None</a:t>
                      </a:r>
                    </a:p>
                  </a:txBody>
                  <a:tcPr/>
                </a:tc>
                <a:extLst>
                  <a:ext uri="{0D108BD9-81ED-4DB2-BD59-A6C34878D82A}">
                    <a16:rowId xmlns:a16="http://schemas.microsoft.com/office/drawing/2014/main" val="10000"/>
                  </a:ext>
                </a:extLst>
              </a:tr>
              <a:tr h="1533525">
                <a:tc>
                  <a:txBody>
                    <a:bodyPr/>
                    <a:lstStyle/>
                    <a:p>
                      <a:pPr algn="ctr"/>
                      <a:endParaRPr lang="en-CA" sz="2800" dirty="0">
                        <a:solidFill>
                          <a:schemeClr val="bg1"/>
                        </a:solidFill>
                      </a:endParaRPr>
                    </a:p>
                    <a:p>
                      <a:pPr algn="ctr"/>
                      <a:r>
                        <a:rPr lang="en-CA" sz="2800" dirty="0">
                          <a:solidFill>
                            <a:schemeClr val="bg1"/>
                          </a:solidFill>
                        </a:rPr>
                        <a:t>Sub-group</a:t>
                      </a:r>
                    </a:p>
                  </a:txBody>
                  <a:tcPr/>
                </a:tc>
                <a:extLst>
                  <a:ext uri="{0D108BD9-81ED-4DB2-BD59-A6C34878D82A}">
                    <a16:rowId xmlns:a16="http://schemas.microsoft.com/office/drawing/2014/main" val="10001"/>
                  </a:ext>
                </a:extLst>
              </a:tr>
              <a:tr h="1533525">
                <a:tc>
                  <a:txBody>
                    <a:bodyPr/>
                    <a:lstStyle/>
                    <a:p>
                      <a:pPr algn="ctr"/>
                      <a:endParaRPr lang="en-CA" sz="2800" dirty="0">
                        <a:solidFill>
                          <a:schemeClr val="bg1"/>
                        </a:solidFill>
                      </a:endParaRPr>
                    </a:p>
                    <a:p>
                      <a:pPr algn="ctr"/>
                      <a:r>
                        <a:rPr lang="en-CA" sz="2800" dirty="0">
                          <a:solidFill>
                            <a:schemeClr val="bg1"/>
                          </a:solidFill>
                        </a:rPr>
                        <a:t>Sub-sub group</a:t>
                      </a:r>
                    </a:p>
                    <a:p>
                      <a:pPr algn="ctr"/>
                      <a:endParaRPr lang="en-CA" sz="2800" dirty="0">
                        <a:solidFill>
                          <a:schemeClr val="bg1"/>
                        </a:solidFill>
                      </a:endParaRPr>
                    </a:p>
                  </a:txBody>
                  <a:tcPr/>
                </a:tc>
                <a:extLst>
                  <a:ext uri="{0D108BD9-81ED-4DB2-BD59-A6C34878D82A}">
                    <a16:rowId xmlns:a16="http://schemas.microsoft.com/office/drawing/2014/main" val="10002"/>
                  </a:ext>
                </a:extLst>
              </a:tr>
              <a:tr h="1533525">
                <a:tc>
                  <a:txBody>
                    <a:bodyPr/>
                    <a:lstStyle/>
                    <a:p>
                      <a:pPr algn="ctr"/>
                      <a:endParaRPr lang="en-CA" sz="2800" dirty="0">
                        <a:solidFill>
                          <a:schemeClr val="bg1"/>
                        </a:solidFill>
                      </a:endParaRPr>
                    </a:p>
                    <a:p>
                      <a:pPr algn="ctr"/>
                      <a:endParaRPr lang="en-CA" sz="2800" dirty="0">
                        <a:solidFill>
                          <a:schemeClr val="bg1"/>
                        </a:solidFill>
                      </a:endParaRPr>
                    </a:p>
                    <a:p>
                      <a:pPr algn="ctr"/>
                      <a:r>
                        <a:rPr lang="en-CA" sz="2800" dirty="0">
                          <a:solidFill>
                            <a:schemeClr val="bg1"/>
                          </a:solidFill>
                        </a:rPr>
                        <a:t>Individual</a:t>
                      </a:r>
                    </a:p>
                  </a:txBody>
                  <a:tcPr/>
                </a:tc>
                <a:extLst>
                  <a:ext uri="{0D108BD9-81ED-4DB2-BD59-A6C34878D82A}">
                    <a16:rowId xmlns:a16="http://schemas.microsoft.com/office/drawing/2014/main" val="10003"/>
                  </a:ext>
                </a:extLst>
              </a:tr>
            </a:tbl>
          </a:graphicData>
        </a:graphic>
      </p:graphicFrame>
      <p:graphicFrame>
        <p:nvGraphicFramePr>
          <p:cNvPr id="14" name="Table 13"/>
          <p:cNvGraphicFramePr>
            <a:graphicFrameLocks noGrp="1"/>
          </p:cNvGraphicFramePr>
          <p:nvPr/>
        </p:nvGraphicFramePr>
        <p:xfrm>
          <a:off x="8402744" y="3516612"/>
          <a:ext cx="3477302" cy="6134100"/>
        </p:xfrm>
        <a:graphic>
          <a:graphicData uri="http://schemas.openxmlformats.org/drawingml/2006/table">
            <a:tbl>
              <a:tblPr firstRow="1" bandRow="1">
                <a:tableStyleId>{5940675A-B579-460E-94D1-54222C63F5DA}</a:tableStyleId>
              </a:tblPr>
              <a:tblGrid>
                <a:gridCol w="3477302">
                  <a:extLst>
                    <a:ext uri="{9D8B030D-6E8A-4147-A177-3AD203B41FA5}">
                      <a16:colId xmlns:a16="http://schemas.microsoft.com/office/drawing/2014/main" val="20000"/>
                    </a:ext>
                  </a:extLst>
                </a:gridCol>
              </a:tblGrid>
              <a:tr h="1533525">
                <a:tc>
                  <a:txBody>
                    <a:bodyPr/>
                    <a:lstStyle/>
                    <a:p>
                      <a:pPr algn="ctr"/>
                      <a:r>
                        <a:rPr lang="en-CA" sz="2800" dirty="0">
                          <a:solidFill>
                            <a:schemeClr val="bg1"/>
                          </a:solidFill>
                        </a:rPr>
                        <a:t>A or B</a:t>
                      </a:r>
                    </a:p>
                  </a:txBody>
                  <a:tcPr/>
                </a:tc>
                <a:extLst>
                  <a:ext uri="{0D108BD9-81ED-4DB2-BD59-A6C34878D82A}">
                    <a16:rowId xmlns:a16="http://schemas.microsoft.com/office/drawing/2014/main" val="10000"/>
                  </a:ext>
                </a:extLst>
              </a:tr>
              <a:tr h="1533525">
                <a:tc>
                  <a:txBody>
                    <a:bodyPr/>
                    <a:lstStyle/>
                    <a:p>
                      <a:pPr algn="ctr"/>
                      <a:endParaRPr lang="en-CA" sz="2800" dirty="0">
                        <a:solidFill>
                          <a:schemeClr val="bg1"/>
                        </a:solidFill>
                      </a:endParaRPr>
                    </a:p>
                    <a:p>
                      <a:pPr algn="ctr"/>
                      <a:r>
                        <a:rPr lang="en-CA" sz="2800" dirty="0">
                          <a:solidFill>
                            <a:schemeClr val="bg1"/>
                          </a:solidFill>
                        </a:rPr>
                        <a:t>A or B</a:t>
                      </a:r>
                    </a:p>
                  </a:txBody>
                  <a:tcPr/>
                </a:tc>
                <a:extLst>
                  <a:ext uri="{0D108BD9-81ED-4DB2-BD59-A6C34878D82A}">
                    <a16:rowId xmlns:a16="http://schemas.microsoft.com/office/drawing/2014/main" val="10001"/>
                  </a:ext>
                </a:extLst>
              </a:tr>
              <a:tr h="1533525">
                <a:tc>
                  <a:txBody>
                    <a:bodyPr/>
                    <a:lstStyle/>
                    <a:p>
                      <a:pPr algn="ctr"/>
                      <a:endParaRPr lang="en-CA" sz="2800" dirty="0">
                        <a:solidFill>
                          <a:schemeClr val="bg1"/>
                        </a:solidFill>
                      </a:endParaRPr>
                    </a:p>
                    <a:p>
                      <a:pPr algn="ctr"/>
                      <a:r>
                        <a:rPr lang="en-CA" sz="2800" dirty="0">
                          <a:solidFill>
                            <a:schemeClr val="bg1"/>
                          </a:solidFill>
                        </a:rPr>
                        <a:t>A or B</a:t>
                      </a:r>
                    </a:p>
                    <a:p>
                      <a:pPr algn="ctr"/>
                      <a:endParaRPr lang="en-CA" sz="2800" dirty="0">
                        <a:solidFill>
                          <a:schemeClr val="bg1"/>
                        </a:solidFill>
                      </a:endParaRPr>
                    </a:p>
                  </a:txBody>
                  <a:tcPr/>
                </a:tc>
                <a:extLst>
                  <a:ext uri="{0D108BD9-81ED-4DB2-BD59-A6C34878D82A}">
                    <a16:rowId xmlns:a16="http://schemas.microsoft.com/office/drawing/2014/main" val="10002"/>
                  </a:ext>
                </a:extLst>
              </a:tr>
              <a:tr h="1533525">
                <a:tc>
                  <a:txBody>
                    <a:bodyPr/>
                    <a:lstStyle/>
                    <a:p>
                      <a:pPr algn="ctr"/>
                      <a:endParaRPr lang="en-CA" sz="2800" dirty="0">
                        <a:solidFill>
                          <a:schemeClr val="bg1"/>
                        </a:solidFill>
                      </a:endParaRPr>
                    </a:p>
                    <a:p>
                      <a:pPr algn="ctr"/>
                      <a:endParaRPr lang="en-CA" sz="2800" dirty="0">
                        <a:solidFill>
                          <a:schemeClr val="bg1"/>
                        </a:solidFill>
                      </a:endParaRPr>
                    </a:p>
                    <a:p>
                      <a:pPr algn="ctr"/>
                      <a:r>
                        <a:rPr lang="en-CA" sz="2800" dirty="0">
                          <a:solidFill>
                            <a:schemeClr val="bg1"/>
                          </a:solidFill>
                        </a:rPr>
                        <a:t>A or B</a:t>
                      </a:r>
                    </a:p>
                  </a:txBody>
                  <a:tcPr/>
                </a:tc>
                <a:extLst>
                  <a:ext uri="{0D108BD9-81ED-4DB2-BD59-A6C34878D82A}">
                    <a16:rowId xmlns:a16="http://schemas.microsoft.com/office/drawing/2014/main" val="10003"/>
                  </a:ext>
                </a:extLst>
              </a:tr>
            </a:tbl>
          </a:graphicData>
        </a:graphic>
      </p:graphicFrame>
      <p:graphicFrame>
        <p:nvGraphicFramePr>
          <p:cNvPr id="15" name="Table 14"/>
          <p:cNvGraphicFramePr>
            <a:graphicFrameLocks noGrp="1"/>
          </p:cNvGraphicFramePr>
          <p:nvPr/>
        </p:nvGraphicFramePr>
        <p:xfrm>
          <a:off x="11412974" y="3516612"/>
          <a:ext cx="3477302" cy="6398895"/>
        </p:xfrm>
        <a:graphic>
          <a:graphicData uri="http://schemas.openxmlformats.org/drawingml/2006/table">
            <a:tbl>
              <a:tblPr firstRow="1" bandRow="1">
                <a:tableStyleId>{5940675A-B579-460E-94D1-54222C63F5DA}</a:tableStyleId>
              </a:tblPr>
              <a:tblGrid>
                <a:gridCol w="3477302">
                  <a:extLst>
                    <a:ext uri="{9D8B030D-6E8A-4147-A177-3AD203B41FA5}">
                      <a16:colId xmlns:a16="http://schemas.microsoft.com/office/drawing/2014/main" val="20000"/>
                    </a:ext>
                  </a:extLst>
                </a:gridCol>
              </a:tblGrid>
              <a:tr h="1533525">
                <a:tc>
                  <a:txBody>
                    <a:bodyPr/>
                    <a:lstStyle/>
                    <a:p>
                      <a:pPr algn="ctr"/>
                      <a:r>
                        <a:rPr lang="en-CA" sz="2800" dirty="0">
                          <a:solidFill>
                            <a:schemeClr val="bg1"/>
                          </a:solidFill>
                        </a:rPr>
                        <a:t>Negative</a:t>
                      </a:r>
                    </a:p>
                  </a:txBody>
                  <a:tcPr/>
                </a:tc>
                <a:extLst>
                  <a:ext uri="{0D108BD9-81ED-4DB2-BD59-A6C34878D82A}">
                    <a16:rowId xmlns:a16="http://schemas.microsoft.com/office/drawing/2014/main" val="10000"/>
                  </a:ext>
                </a:extLst>
              </a:tr>
              <a:tr h="1533525">
                <a:tc>
                  <a:txBody>
                    <a:bodyPr/>
                    <a:lstStyle/>
                    <a:p>
                      <a:pPr algn="ctr"/>
                      <a:endParaRPr lang="en-CA" sz="2800" dirty="0">
                        <a:solidFill>
                          <a:schemeClr val="bg1"/>
                        </a:solidFill>
                      </a:endParaRPr>
                    </a:p>
                    <a:p>
                      <a:pPr algn="ctr"/>
                      <a:r>
                        <a:rPr lang="en-CA" sz="2800" dirty="0">
                          <a:solidFill>
                            <a:schemeClr val="bg1"/>
                          </a:solidFill>
                        </a:rPr>
                        <a:t>Negative?</a:t>
                      </a:r>
                    </a:p>
                  </a:txBody>
                  <a:tcPr/>
                </a:tc>
                <a:extLst>
                  <a:ext uri="{0D108BD9-81ED-4DB2-BD59-A6C34878D82A}">
                    <a16:rowId xmlns:a16="http://schemas.microsoft.com/office/drawing/2014/main" val="10001"/>
                  </a:ext>
                </a:extLst>
              </a:tr>
              <a:tr h="1523275">
                <a:tc>
                  <a:txBody>
                    <a:bodyPr/>
                    <a:lstStyle/>
                    <a:p>
                      <a:pPr algn="ctr"/>
                      <a:endParaRPr lang="en-CA" sz="2800" dirty="0">
                        <a:solidFill>
                          <a:schemeClr val="bg1"/>
                        </a:solidFill>
                      </a:endParaRPr>
                    </a:p>
                    <a:p>
                      <a:pPr algn="ctr"/>
                      <a:r>
                        <a:rPr lang="en-CA" sz="2800" dirty="0">
                          <a:solidFill>
                            <a:schemeClr val="bg1"/>
                          </a:solidFill>
                        </a:rPr>
                        <a:t>More likely to be positive!</a:t>
                      </a:r>
                    </a:p>
                    <a:p>
                      <a:pPr algn="ctr"/>
                      <a:endParaRPr lang="en-CA" sz="2800" dirty="0">
                        <a:solidFill>
                          <a:schemeClr val="bg1"/>
                        </a:solidFill>
                      </a:endParaRPr>
                    </a:p>
                  </a:txBody>
                  <a:tcPr/>
                </a:tc>
                <a:extLst>
                  <a:ext uri="{0D108BD9-81ED-4DB2-BD59-A6C34878D82A}">
                    <a16:rowId xmlns:a16="http://schemas.microsoft.com/office/drawing/2014/main" val="10002"/>
                  </a:ext>
                </a:extLst>
              </a:tr>
              <a:tr h="1533525">
                <a:tc>
                  <a:txBody>
                    <a:bodyPr/>
                    <a:lstStyle/>
                    <a:p>
                      <a:pPr algn="ctr"/>
                      <a:endParaRPr lang="en-CA" sz="2800" dirty="0">
                        <a:solidFill>
                          <a:schemeClr val="bg1"/>
                        </a:solidFill>
                      </a:endParaRPr>
                    </a:p>
                    <a:p>
                      <a:pPr algn="ctr"/>
                      <a:endParaRPr lang="en-CA" sz="2800" dirty="0">
                        <a:solidFill>
                          <a:schemeClr val="bg1"/>
                        </a:solidFill>
                      </a:endParaRPr>
                    </a:p>
                    <a:p>
                      <a:pPr algn="ctr"/>
                      <a:r>
                        <a:rPr lang="en-CA" sz="2800" dirty="0">
                          <a:solidFill>
                            <a:schemeClr val="bg1"/>
                          </a:solidFill>
                        </a:rPr>
                        <a:t>?</a:t>
                      </a:r>
                    </a:p>
                  </a:txBody>
                  <a:tcPr/>
                </a:tc>
                <a:extLst>
                  <a:ext uri="{0D108BD9-81ED-4DB2-BD59-A6C34878D82A}">
                    <a16:rowId xmlns:a16="http://schemas.microsoft.com/office/drawing/2014/main" val="10003"/>
                  </a:ext>
                </a:extLst>
              </a:tr>
            </a:tbl>
          </a:graphicData>
        </a:graphic>
      </p:graphicFrame>
      <p:sp>
        <p:nvSpPr>
          <p:cNvPr id="9" name="Down Arrow 8"/>
          <p:cNvSpPr/>
          <p:nvPr/>
        </p:nvSpPr>
        <p:spPr>
          <a:xfrm>
            <a:off x="3927231" y="8112369"/>
            <a:ext cx="398584" cy="644769"/>
          </a:xfrm>
          <a:prstGeom prst="down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7" name="Down Arrow 16"/>
          <p:cNvSpPr/>
          <p:nvPr/>
        </p:nvSpPr>
        <p:spPr>
          <a:xfrm>
            <a:off x="12967736" y="8041948"/>
            <a:ext cx="398584" cy="644769"/>
          </a:xfrm>
          <a:prstGeom prst="down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8" name="Down Arrow 17"/>
          <p:cNvSpPr/>
          <p:nvPr/>
        </p:nvSpPr>
        <p:spPr>
          <a:xfrm>
            <a:off x="9942103" y="8047810"/>
            <a:ext cx="398584" cy="644769"/>
          </a:xfrm>
          <a:prstGeom prst="down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9" name="Down Arrow 18"/>
          <p:cNvSpPr/>
          <p:nvPr/>
        </p:nvSpPr>
        <p:spPr>
          <a:xfrm>
            <a:off x="6893023" y="8129953"/>
            <a:ext cx="398584" cy="644769"/>
          </a:xfrm>
          <a:prstGeom prst="down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231404764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167731" y="390596"/>
            <a:ext cx="13004800" cy="1993617"/>
          </a:xfrm>
          <a:noFill/>
        </p:spPr>
        <p:txBody>
          <a:bodyPr>
            <a:normAutofit/>
          </a:bodyPr>
          <a:lstStyle/>
          <a:p>
            <a:pPr>
              <a:defRPr/>
            </a:pPr>
            <a:r>
              <a:rPr lang="en-US" altLang="en-US" sz="5689" b="1" cap="none" dirty="0">
                <a:solidFill>
                  <a:srgbClr val="0000FF"/>
                </a:solidFill>
                <a:latin typeface="Helvetica Neue"/>
              </a:rPr>
              <a:t>Glutamine: </a:t>
            </a:r>
            <a:br>
              <a:rPr lang="en-US" altLang="en-US" sz="5689" b="1" cap="none" dirty="0">
                <a:solidFill>
                  <a:srgbClr val="0000FF"/>
                </a:solidFill>
                <a:latin typeface="Helvetica Neue"/>
              </a:rPr>
            </a:br>
            <a:r>
              <a:rPr lang="en-US" altLang="en-US" sz="5689" b="1" cap="none" dirty="0">
                <a:solidFill>
                  <a:srgbClr val="0000FF"/>
                </a:solidFill>
                <a:latin typeface="Helvetica Neue"/>
              </a:rPr>
              <a:t>A conditionally essential amino acid?</a:t>
            </a:r>
          </a:p>
        </p:txBody>
      </p:sp>
      <p:sp>
        <p:nvSpPr>
          <p:cNvPr id="37893" name="Content Placeholder 2"/>
          <p:cNvSpPr>
            <a:spLocks noGrp="1"/>
          </p:cNvSpPr>
          <p:nvPr>
            <p:ph idx="1"/>
          </p:nvPr>
        </p:nvSpPr>
        <p:spPr>
          <a:xfrm>
            <a:off x="2974088" y="3034427"/>
            <a:ext cx="11704320" cy="6436924"/>
          </a:xfrm>
        </p:spPr>
        <p:txBody>
          <a:bodyPr anchor="t">
            <a:noAutofit/>
          </a:bodyPr>
          <a:lstStyle/>
          <a:p>
            <a:pPr marL="684000">
              <a:lnSpc>
                <a:spcPct val="100000"/>
              </a:lnSpc>
              <a:spcBef>
                <a:spcPts val="0"/>
              </a:spcBef>
              <a:buFontTx/>
              <a:buNone/>
            </a:pPr>
            <a:r>
              <a:rPr lang="sl-SI" altLang="en-US" sz="3600" dirty="0"/>
              <a:t>Glutamine levels drop:</a:t>
            </a:r>
          </a:p>
          <a:p>
            <a:pPr marL="684000">
              <a:lnSpc>
                <a:spcPct val="100000"/>
              </a:lnSpc>
              <a:spcBef>
                <a:spcPts val="0"/>
              </a:spcBef>
              <a:buFontTx/>
              <a:buNone/>
            </a:pPr>
            <a:r>
              <a:rPr lang="sl-SI" altLang="en-US" sz="3600" dirty="0"/>
              <a:t>- following extreme physical exercice</a:t>
            </a:r>
          </a:p>
          <a:p>
            <a:pPr marL="684000">
              <a:lnSpc>
                <a:spcPct val="100000"/>
              </a:lnSpc>
              <a:spcBef>
                <a:spcPts val="0"/>
              </a:spcBef>
              <a:buFontTx/>
              <a:buNone/>
            </a:pPr>
            <a:r>
              <a:rPr lang="sl-SI" altLang="en-US" sz="3600" dirty="0"/>
              <a:t>- after major surgery</a:t>
            </a:r>
          </a:p>
          <a:p>
            <a:pPr marL="684000">
              <a:lnSpc>
                <a:spcPct val="100000"/>
              </a:lnSpc>
              <a:spcBef>
                <a:spcPts val="0"/>
              </a:spcBef>
              <a:buFontTx/>
              <a:buNone/>
            </a:pPr>
            <a:r>
              <a:rPr lang="sl-SI" altLang="en-US" sz="3600" dirty="0"/>
              <a:t>- during critical illness</a:t>
            </a:r>
          </a:p>
          <a:p>
            <a:pPr marL="684000">
              <a:lnSpc>
                <a:spcPct val="100000"/>
              </a:lnSpc>
              <a:spcBef>
                <a:spcPts val="0"/>
              </a:spcBef>
              <a:buFontTx/>
              <a:buNone/>
            </a:pPr>
            <a:endParaRPr lang="sl-SI" altLang="en-US" sz="3600" dirty="0"/>
          </a:p>
          <a:p>
            <a:pPr marL="684000">
              <a:lnSpc>
                <a:spcPct val="100000"/>
              </a:lnSpc>
              <a:spcBef>
                <a:spcPts val="0"/>
              </a:spcBef>
              <a:buFontTx/>
              <a:buNone/>
            </a:pPr>
            <a:r>
              <a:rPr lang="sl-SI" altLang="en-US" sz="3600" dirty="0"/>
              <a:t>Low glutamine levels are associated with:</a:t>
            </a:r>
          </a:p>
          <a:p>
            <a:pPr marL="684000">
              <a:lnSpc>
                <a:spcPct val="100000"/>
              </a:lnSpc>
              <a:spcBef>
                <a:spcPts val="0"/>
              </a:spcBef>
              <a:buFontTx/>
              <a:buChar char="-"/>
            </a:pPr>
            <a:r>
              <a:rPr lang="sl-SI" altLang="en-US" sz="3600" dirty="0"/>
              <a:t>immune dysfunction</a:t>
            </a:r>
          </a:p>
          <a:p>
            <a:pPr marL="684000">
              <a:lnSpc>
                <a:spcPct val="100000"/>
              </a:lnSpc>
              <a:spcBef>
                <a:spcPts val="0"/>
              </a:spcBef>
              <a:buFontTx/>
              <a:buChar char="-"/>
            </a:pPr>
            <a:r>
              <a:rPr lang="sl-SI" altLang="en-US" sz="3600" dirty="0"/>
              <a:t>higer mortality in critically ill patients</a:t>
            </a:r>
          </a:p>
          <a:p>
            <a:pPr marL="684000">
              <a:lnSpc>
                <a:spcPct val="100000"/>
              </a:lnSpc>
              <a:spcBef>
                <a:spcPts val="0"/>
              </a:spcBef>
              <a:buFontTx/>
              <a:buChar char="-"/>
            </a:pPr>
            <a:endParaRPr lang="sl-SI" altLang="en-US" sz="1800" dirty="0"/>
          </a:p>
          <a:p>
            <a:pPr marL="684000" algn="r">
              <a:lnSpc>
                <a:spcPct val="100000"/>
              </a:lnSpc>
              <a:spcBef>
                <a:spcPts val="0"/>
              </a:spcBef>
              <a:buFontTx/>
              <a:buNone/>
            </a:pPr>
            <a:r>
              <a:rPr lang="sl-SI" altLang="en-US" sz="1800" dirty="0"/>
              <a:t>                                                        </a:t>
            </a:r>
            <a:r>
              <a:rPr lang="en-GB" altLang="en-US" sz="1800" dirty="0"/>
              <a:t>Novak F, Heyland DK, A </a:t>
            </a:r>
            <a:r>
              <a:rPr lang="en-GB" altLang="en-US" sz="1800" dirty="0" err="1"/>
              <a:t>Avenell</a:t>
            </a:r>
            <a:r>
              <a:rPr lang="en-GB" altLang="en-US" sz="1800" dirty="0"/>
              <a:t> et al</a:t>
            </a:r>
            <a:r>
              <a:rPr lang="sl-SI" altLang="en-US" sz="1800" dirty="0"/>
              <a:t>.,</a:t>
            </a:r>
            <a:r>
              <a:rPr lang="en-GB" altLang="en-US" sz="1800" dirty="0"/>
              <a:t> </a:t>
            </a:r>
            <a:r>
              <a:rPr lang="en-GB" altLang="en-US" sz="1800" dirty="0" err="1"/>
              <a:t>Crit</a:t>
            </a:r>
            <a:r>
              <a:rPr lang="en-GB" altLang="en-US" sz="1800" dirty="0"/>
              <a:t> Care Med 2002</a:t>
            </a:r>
            <a:endParaRPr lang="sl-SI" altLang="en-US" sz="1800" dirty="0"/>
          </a:p>
          <a:p>
            <a:pPr marL="684000" algn="r">
              <a:lnSpc>
                <a:spcPct val="100000"/>
              </a:lnSpc>
              <a:spcBef>
                <a:spcPts val="0"/>
              </a:spcBef>
              <a:buFontTx/>
              <a:buNone/>
            </a:pPr>
            <a:r>
              <a:rPr lang="sl-SI" altLang="en-US" sz="1800" dirty="0"/>
              <a:t>                                                        O</a:t>
            </a:r>
            <a:r>
              <a:rPr lang="en-US" altLang="en-US" sz="1800" dirty="0" err="1"/>
              <a:t>udemans</a:t>
            </a:r>
            <a:r>
              <a:rPr lang="en-US" altLang="en-US" sz="1800" dirty="0"/>
              <a:t>-van </a:t>
            </a:r>
            <a:r>
              <a:rPr lang="en-US" altLang="en-US" sz="1800" dirty="0" err="1"/>
              <a:t>Straaten</a:t>
            </a:r>
            <a:r>
              <a:rPr lang="en-US" altLang="en-US" sz="1800" dirty="0"/>
              <a:t> HM, Bosman RJ, </a:t>
            </a:r>
            <a:r>
              <a:rPr lang="en-US" altLang="en-US" sz="1800" dirty="0" err="1"/>
              <a:t>Treskes</a:t>
            </a:r>
            <a:r>
              <a:rPr lang="en-US" altLang="en-US" sz="1800" dirty="0"/>
              <a:t> Met al.</a:t>
            </a:r>
            <a:r>
              <a:rPr lang="sl-SI" altLang="en-US" sz="1800" dirty="0"/>
              <a:t>,</a:t>
            </a:r>
            <a:r>
              <a:rPr lang="en-US" altLang="en-US" sz="1800" dirty="0"/>
              <a:t> Intensive Car Med 2001</a:t>
            </a:r>
            <a:endParaRPr lang="en-GB" altLang="en-US" sz="1800" dirty="0"/>
          </a:p>
          <a:p>
            <a:pPr marL="684000">
              <a:lnSpc>
                <a:spcPct val="100000"/>
              </a:lnSpc>
              <a:spcBef>
                <a:spcPts val="0"/>
              </a:spcBef>
            </a:pPr>
            <a:endParaRPr lang="en-CA" altLang="en-US" sz="1800" dirty="0"/>
          </a:p>
        </p:txBody>
      </p:sp>
      <p:sp>
        <p:nvSpPr>
          <p:cNvPr id="4" name="Shape 49"/>
          <p:cNvSpPr/>
          <p:nvPr/>
        </p:nvSpPr>
        <p:spPr>
          <a:xfrm>
            <a:off x="2098669" y="2600081"/>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5"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186164115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386" y="1152571"/>
            <a:ext cx="10936592" cy="8202444"/>
          </a:xfrm>
          <a:prstGeom prst="rect">
            <a:avLst/>
          </a:prstGeom>
        </p:spPr>
      </p:pic>
      <p:pic>
        <p:nvPicPr>
          <p:cNvPr id="3" name="image2.png"/>
          <p:cNvPicPr/>
          <p:nvPr/>
        </p:nvPicPr>
        <p:blipFill>
          <a:blip r:embed="rId3"/>
          <a:stretch>
            <a:fillRect/>
          </a:stretch>
        </p:blipFill>
        <p:spPr>
          <a:xfrm>
            <a:off x="131029" y="147436"/>
            <a:ext cx="1829909" cy="661807"/>
          </a:xfrm>
          <a:prstGeom prst="rect">
            <a:avLst/>
          </a:prstGeom>
          <a:ln w="12700">
            <a:miter lim="400000"/>
          </a:ln>
        </p:spPr>
      </p:pic>
      <p:sp>
        <p:nvSpPr>
          <p:cNvPr id="4" name="TextBox 3"/>
          <p:cNvSpPr txBox="1"/>
          <p:nvPr/>
        </p:nvSpPr>
        <p:spPr>
          <a:xfrm>
            <a:off x="3282461" y="240275"/>
            <a:ext cx="1169963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1" i="0" u="none" strike="noStrike" cap="none" spc="0" normalizeH="0" baseline="0" dirty="0">
                <a:ln>
                  <a:noFill/>
                </a:ln>
                <a:solidFill>
                  <a:srgbClr val="0000FF"/>
                </a:solidFill>
                <a:effectLst/>
                <a:uFillTx/>
                <a:latin typeface="+mn-lt"/>
                <a:ea typeface="+mn-ea"/>
                <a:cs typeface="+mn-cs"/>
                <a:sym typeface="Helvetica"/>
              </a:rPr>
              <a:t>Putative Mechanisms</a:t>
            </a:r>
            <a:r>
              <a:rPr kumimoji="0" lang="en-CA" sz="3600" b="1" i="0" u="none" strike="noStrike" cap="none" spc="0" normalizeH="0" dirty="0">
                <a:ln>
                  <a:noFill/>
                </a:ln>
                <a:solidFill>
                  <a:srgbClr val="0000FF"/>
                </a:solidFill>
                <a:effectLst/>
                <a:uFillTx/>
                <a:latin typeface="+mn-lt"/>
                <a:ea typeface="+mn-ea"/>
                <a:cs typeface="+mn-cs"/>
                <a:sym typeface="Helvetica"/>
              </a:rPr>
              <a:t> of Glutamine Supplementation</a:t>
            </a:r>
            <a:endParaRPr kumimoji="0" lang="en-CA" sz="3600" b="1" i="0" u="none" strike="noStrike" cap="none" spc="0" normalizeH="0" baseline="0" dirty="0">
              <a:ln>
                <a:noFill/>
              </a:ln>
              <a:solidFill>
                <a:srgbClr val="0000FF"/>
              </a:solidFill>
              <a:effectLst/>
              <a:uFillTx/>
              <a:latin typeface="+mn-lt"/>
              <a:ea typeface="+mn-ea"/>
              <a:cs typeface="+mn-cs"/>
              <a:sym typeface="Helvetica"/>
            </a:endParaRPr>
          </a:p>
        </p:txBody>
      </p:sp>
    </p:spTree>
    <p:extLst>
      <p:ext uri="{BB962C8B-B14F-4D97-AF65-F5344CB8AC3E}">
        <p14:creationId xmlns:p14="http://schemas.microsoft.com/office/powerpoint/2010/main" val="24003776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Content Placeholder 2"/>
          <p:cNvSpPr>
            <a:spLocks noGrp="1"/>
          </p:cNvSpPr>
          <p:nvPr>
            <p:ph idx="1"/>
          </p:nvPr>
        </p:nvSpPr>
        <p:spPr>
          <a:xfrm>
            <a:off x="2575931" y="5363655"/>
            <a:ext cx="13013473" cy="6436924"/>
          </a:xfrm>
        </p:spPr>
        <p:txBody>
          <a:bodyPr anchor="t">
            <a:noAutofit/>
          </a:bodyPr>
          <a:lstStyle/>
          <a:p>
            <a:pPr marL="684000">
              <a:lnSpc>
                <a:spcPct val="100000"/>
              </a:lnSpc>
              <a:spcBef>
                <a:spcPts val="0"/>
              </a:spcBef>
              <a:buFontTx/>
              <a:buChar char="-"/>
            </a:pPr>
            <a:r>
              <a:rPr lang="en-CA" altLang="en-US" sz="3600" dirty="0"/>
              <a:t>Randomized &gt;1200 critically ill patients with multi-organ failure</a:t>
            </a:r>
          </a:p>
          <a:p>
            <a:pPr marL="684000">
              <a:lnSpc>
                <a:spcPct val="100000"/>
              </a:lnSpc>
              <a:spcBef>
                <a:spcPts val="0"/>
              </a:spcBef>
              <a:buFontTx/>
              <a:buChar char="-"/>
            </a:pPr>
            <a:r>
              <a:rPr lang="en-CA" altLang="en-US" sz="3600" dirty="0"/>
              <a:t>High dose of combined EN/IV doses</a:t>
            </a:r>
          </a:p>
          <a:p>
            <a:pPr marL="684000">
              <a:lnSpc>
                <a:spcPct val="100000"/>
              </a:lnSpc>
              <a:spcBef>
                <a:spcPts val="0"/>
              </a:spcBef>
              <a:buFontTx/>
              <a:buChar char="-"/>
            </a:pPr>
            <a:r>
              <a:rPr lang="en-CA" altLang="en-US" sz="3600" dirty="0"/>
              <a:t>Demonstrated increased mortality overall</a:t>
            </a:r>
          </a:p>
          <a:p>
            <a:pPr marL="684000">
              <a:lnSpc>
                <a:spcPct val="100000"/>
              </a:lnSpc>
              <a:spcBef>
                <a:spcPts val="0"/>
              </a:spcBef>
              <a:buFontTx/>
              <a:buChar char="-"/>
            </a:pPr>
            <a:r>
              <a:rPr lang="en-CA" altLang="en-US" sz="3600" dirty="0"/>
              <a:t>Subgroup analysis suggested this was in renal failure patients</a:t>
            </a:r>
          </a:p>
          <a:p>
            <a:pPr marL="684000">
              <a:lnSpc>
                <a:spcPct val="100000"/>
              </a:lnSpc>
              <a:spcBef>
                <a:spcPts val="0"/>
              </a:spcBef>
              <a:buFontTx/>
              <a:buChar char="-"/>
            </a:pPr>
            <a:endParaRPr lang="sl-SI" altLang="en-US" sz="3600" dirty="0"/>
          </a:p>
          <a:p>
            <a:pPr marL="684000">
              <a:lnSpc>
                <a:spcPct val="100000"/>
              </a:lnSpc>
              <a:spcBef>
                <a:spcPts val="0"/>
              </a:spcBef>
              <a:buFontTx/>
              <a:buNone/>
            </a:pPr>
            <a:r>
              <a:rPr lang="en-CA" altLang="en-US" sz="1800" dirty="0"/>
              <a:t> </a:t>
            </a:r>
          </a:p>
        </p:txBody>
      </p:sp>
      <p:pic>
        <p:nvPicPr>
          <p:cNvPr id="5" name="image2.png"/>
          <p:cNvPicPr/>
          <p:nvPr/>
        </p:nvPicPr>
        <p:blipFill>
          <a:blip r:embed="rId3"/>
          <a:stretch>
            <a:fillRect/>
          </a:stretch>
        </p:blipFill>
        <p:spPr>
          <a:xfrm>
            <a:off x="131029" y="147436"/>
            <a:ext cx="1829909" cy="661807"/>
          </a:xfrm>
          <a:prstGeom prst="rect">
            <a:avLst/>
          </a:prstGeom>
          <a:ln w="12700">
            <a:miter lim="400000"/>
          </a:ln>
        </p:spPr>
      </p:pic>
      <p:pic>
        <p:nvPicPr>
          <p:cNvPr id="3" name="Picture 2"/>
          <p:cNvPicPr>
            <a:picLocks noChangeAspect="1"/>
          </p:cNvPicPr>
          <p:nvPr/>
        </p:nvPicPr>
        <p:blipFill>
          <a:blip r:embed="rId4"/>
          <a:stretch>
            <a:fillRect/>
          </a:stretch>
        </p:blipFill>
        <p:spPr>
          <a:xfrm>
            <a:off x="3447701" y="478339"/>
            <a:ext cx="10444860" cy="3911607"/>
          </a:xfrm>
          <a:prstGeom prst="rect">
            <a:avLst/>
          </a:prstGeom>
        </p:spPr>
      </p:pic>
      <p:sp>
        <p:nvSpPr>
          <p:cNvPr id="8" name="TextBox 32"/>
          <p:cNvSpPr txBox="1">
            <a:spLocks noChangeArrowheads="1"/>
          </p:cNvSpPr>
          <p:nvPr/>
        </p:nvSpPr>
        <p:spPr bwMode="auto">
          <a:xfrm>
            <a:off x="5418931" y="8582117"/>
            <a:ext cx="6502400"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1" hangingPunct="1">
              <a:spcBef>
                <a:spcPct val="0"/>
              </a:spcBef>
              <a:buFontTx/>
              <a:buNone/>
            </a:pPr>
            <a:r>
              <a:rPr lang="en-US" altLang="en-US" sz="2276" dirty="0"/>
              <a:t>Heyland N </a:t>
            </a:r>
            <a:r>
              <a:rPr lang="en-US" altLang="en-US" sz="2276" dirty="0" err="1"/>
              <a:t>Engl</a:t>
            </a:r>
            <a:r>
              <a:rPr lang="en-US" altLang="en-US" sz="2276" dirty="0"/>
              <a:t> J Med 2013;368:1489-97.</a:t>
            </a:r>
          </a:p>
        </p:txBody>
      </p:sp>
    </p:spTree>
    <p:extLst>
      <p:ext uri="{BB962C8B-B14F-4D97-AF65-F5344CB8AC3E}">
        <p14:creationId xmlns:p14="http://schemas.microsoft.com/office/powerpoint/2010/main" val="14407027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167731" y="390596"/>
            <a:ext cx="13004800" cy="2165208"/>
          </a:xfrm>
          <a:noFill/>
        </p:spPr>
        <p:txBody>
          <a:bodyPr>
            <a:normAutofit/>
          </a:bodyPr>
          <a:lstStyle/>
          <a:p>
            <a:pPr>
              <a:defRPr/>
            </a:pPr>
            <a:r>
              <a:rPr lang="en-GB" altLang="en-US" sz="5120" b="1" cap="none" dirty="0">
                <a:solidFill>
                  <a:srgbClr val="0000FF"/>
                </a:solidFill>
                <a:latin typeface="Helvetica Neue"/>
              </a:rPr>
              <a:t>Plasma Levels of Glutamine in Subset of Patients from REDOXS Study</a:t>
            </a:r>
            <a:endParaRPr lang="en-US" altLang="en-US" sz="5120" b="1" cap="none" dirty="0">
              <a:solidFill>
                <a:srgbClr val="0000FF"/>
              </a:solidFill>
              <a:latin typeface="Helvetica Neue"/>
            </a:endParaRPr>
          </a:p>
        </p:txBody>
      </p:sp>
      <p:pic>
        <p:nvPicPr>
          <p:cNvPr id="39941" name="Picture 2" descr="newGLNAOXSuppFig"/>
          <p:cNvPicPr>
            <a:picLocks noChangeAspect="1" noChangeArrowheads="1"/>
          </p:cNvPicPr>
          <p:nvPr/>
        </p:nvPicPr>
        <p:blipFill>
          <a:blip r:embed="rId3">
            <a:extLst>
              <a:ext uri="{28A0092B-C50C-407E-A947-70E740481C1C}">
                <a14:useLocalDpi xmlns:a14="http://schemas.microsoft.com/office/drawing/2010/main" val="0"/>
              </a:ext>
            </a:extLst>
          </a:blip>
          <a:srcRect l="2110" r="703"/>
          <a:stretch>
            <a:fillRect/>
          </a:stretch>
        </p:blipFill>
        <p:spPr bwMode="auto">
          <a:xfrm>
            <a:off x="4551944" y="3034453"/>
            <a:ext cx="7965440" cy="520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p:nvPr/>
        </p:nvSpPr>
        <p:spPr>
          <a:xfrm>
            <a:off x="10620852" y="2555804"/>
            <a:ext cx="1578187" cy="406400"/>
          </a:xfrm>
          <a:prstGeom prst="rect">
            <a:avLst/>
          </a:prstGeom>
          <a:noFill/>
          <a:ln w="9525" cmpd="sng">
            <a:noFill/>
          </a:ln>
          <a:effectLst/>
        </p:spPr>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sz="1707" dirty="0">
                <a:solidFill>
                  <a:sysClr val="windowText" lastClr="000000"/>
                </a:solidFill>
                <a:latin typeface="Calibri"/>
              </a:rPr>
              <a:t>P &lt;0.001</a:t>
            </a:r>
          </a:p>
        </p:txBody>
      </p:sp>
      <p:sp>
        <p:nvSpPr>
          <p:cNvPr id="39943" name="TextBox 5"/>
          <p:cNvSpPr txBox="1">
            <a:spLocks noChangeArrowheads="1"/>
          </p:cNvSpPr>
          <p:nvPr/>
        </p:nvSpPr>
        <p:spPr bwMode="auto">
          <a:xfrm>
            <a:off x="8670131" y="9103361"/>
            <a:ext cx="6502400"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just" eaLnBrk="1" hangingPunct="1">
              <a:spcBef>
                <a:spcPct val="0"/>
              </a:spcBef>
              <a:buFontTx/>
              <a:buNone/>
            </a:pPr>
            <a:r>
              <a:rPr lang="en-US" altLang="en-US" sz="2276"/>
              <a:t>Heyland N Engl J Med 2013;368:1489-97.</a:t>
            </a:r>
          </a:p>
        </p:txBody>
      </p:sp>
      <p:sp>
        <p:nvSpPr>
          <p:cNvPr id="6" name="Shape 49"/>
          <p:cNvSpPr/>
          <p:nvPr/>
        </p:nvSpPr>
        <p:spPr>
          <a:xfrm>
            <a:off x="2098669" y="2600081"/>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7" name="image2.png"/>
          <p:cNvPicPr/>
          <p:nvPr/>
        </p:nvPicPr>
        <p:blipFill>
          <a:blip r:embed="rId4"/>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2320071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CA" altLang="en-US" sz="4551" cap="none" dirty="0">
                <a:solidFill>
                  <a:srgbClr val="0000FF"/>
                </a:solidFill>
                <a:latin typeface="+mj-lt"/>
              </a:rPr>
              <a:t>Glutamine and glutathione at ICU admission in relation to outcome</a:t>
            </a:r>
          </a:p>
        </p:txBody>
      </p:sp>
      <p:sp>
        <p:nvSpPr>
          <p:cNvPr id="43011" name="TextBox 3"/>
          <p:cNvSpPr txBox="1">
            <a:spLocks noChangeArrowheads="1"/>
          </p:cNvSpPr>
          <p:nvPr/>
        </p:nvSpPr>
        <p:spPr bwMode="auto">
          <a:xfrm>
            <a:off x="8995251" y="8994987"/>
            <a:ext cx="6502400"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CA" altLang="en-US" sz="2276"/>
              <a:t>Rodas Clinical Science (2012) 122, 591–597</a:t>
            </a:r>
          </a:p>
        </p:txBody>
      </p:sp>
      <p:pic>
        <p:nvPicPr>
          <p:cNvPr id="430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3091" y="3034453"/>
            <a:ext cx="5700890" cy="416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11999" y="4644250"/>
            <a:ext cx="1984587" cy="17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11998" y="4226560"/>
            <a:ext cx="2926080" cy="29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96586" y="4648766"/>
            <a:ext cx="3099928" cy="17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p:nvPr/>
        </p:nvSpPr>
        <p:spPr>
          <a:xfrm>
            <a:off x="4601616" y="3187983"/>
            <a:ext cx="3616960" cy="1081476"/>
          </a:xfrm>
          <a:custGeom>
            <a:avLst/>
            <a:gdLst>
              <a:gd name="connsiteX0" fmla="*/ 0 w 2544097"/>
              <a:gd name="connsiteY0" fmla="*/ 0 h 759542"/>
              <a:gd name="connsiteX1" fmla="*/ 44245 w 2544097"/>
              <a:gd name="connsiteY1" fmla="*/ 36871 h 759542"/>
              <a:gd name="connsiteX2" fmla="*/ 58993 w 2544097"/>
              <a:gd name="connsiteY2" fmla="*/ 58993 h 759542"/>
              <a:gd name="connsiteX3" fmla="*/ 95864 w 2544097"/>
              <a:gd name="connsiteY3" fmla="*/ 88490 h 759542"/>
              <a:gd name="connsiteX4" fmla="*/ 132735 w 2544097"/>
              <a:gd name="connsiteY4" fmla="*/ 125361 h 759542"/>
              <a:gd name="connsiteX5" fmla="*/ 228600 w 2544097"/>
              <a:gd name="connsiteY5" fmla="*/ 199103 h 759542"/>
              <a:gd name="connsiteX6" fmla="*/ 287593 w 2544097"/>
              <a:gd name="connsiteY6" fmla="*/ 258097 h 759542"/>
              <a:gd name="connsiteX7" fmla="*/ 353961 w 2544097"/>
              <a:gd name="connsiteY7" fmla="*/ 294968 h 759542"/>
              <a:gd name="connsiteX8" fmla="*/ 390832 w 2544097"/>
              <a:gd name="connsiteY8" fmla="*/ 331839 h 759542"/>
              <a:gd name="connsiteX9" fmla="*/ 435077 w 2544097"/>
              <a:gd name="connsiteY9" fmla="*/ 353961 h 759542"/>
              <a:gd name="connsiteX10" fmla="*/ 471948 w 2544097"/>
              <a:gd name="connsiteY10" fmla="*/ 376084 h 759542"/>
              <a:gd name="connsiteX11" fmla="*/ 538316 w 2544097"/>
              <a:gd name="connsiteY11" fmla="*/ 420329 h 759542"/>
              <a:gd name="connsiteX12" fmla="*/ 567813 w 2544097"/>
              <a:gd name="connsiteY12" fmla="*/ 442451 h 759542"/>
              <a:gd name="connsiteX13" fmla="*/ 619432 w 2544097"/>
              <a:gd name="connsiteY13" fmla="*/ 464574 h 759542"/>
              <a:gd name="connsiteX14" fmla="*/ 663677 w 2544097"/>
              <a:gd name="connsiteY14" fmla="*/ 494071 h 759542"/>
              <a:gd name="connsiteX15" fmla="*/ 737419 w 2544097"/>
              <a:gd name="connsiteY15" fmla="*/ 530942 h 759542"/>
              <a:gd name="connsiteX16" fmla="*/ 781664 w 2544097"/>
              <a:gd name="connsiteY16" fmla="*/ 560439 h 759542"/>
              <a:gd name="connsiteX17" fmla="*/ 855406 w 2544097"/>
              <a:gd name="connsiteY17" fmla="*/ 597310 h 759542"/>
              <a:gd name="connsiteX18" fmla="*/ 899652 w 2544097"/>
              <a:gd name="connsiteY18" fmla="*/ 634180 h 759542"/>
              <a:gd name="connsiteX19" fmla="*/ 936522 w 2544097"/>
              <a:gd name="connsiteY19" fmla="*/ 656303 h 759542"/>
              <a:gd name="connsiteX20" fmla="*/ 1084006 w 2544097"/>
              <a:gd name="connsiteY20" fmla="*/ 730045 h 759542"/>
              <a:gd name="connsiteX21" fmla="*/ 1246239 w 2544097"/>
              <a:gd name="connsiteY21" fmla="*/ 759542 h 759542"/>
              <a:gd name="connsiteX22" fmla="*/ 2086897 w 2544097"/>
              <a:gd name="connsiteY22" fmla="*/ 752168 h 759542"/>
              <a:gd name="connsiteX23" fmla="*/ 2153264 w 2544097"/>
              <a:gd name="connsiteY23" fmla="*/ 722671 h 759542"/>
              <a:gd name="connsiteX24" fmla="*/ 2234381 w 2544097"/>
              <a:gd name="connsiteY24" fmla="*/ 678426 h 759542"/>
              <a:gd name="connsiteX25" fmla="*/ 2278626 w 2544097"/>
              <a:gd name="connsiteY25" fmla="*/ 656303 h 759542"/>
              <a:gd name="connsiteX26" fmla="*/ 2337619 w 2544097"/>
              <a:gd name="connsiteY26" fmla="*/ 597310 h 759542"/>
              <a:gd name="connsiteX27" fmla="*/ 2367116 w 2544097"/>
              <a:gd name="connsiteY27" fmla="*/ 575187 h 759542"/>
              <a:gd name="connsiteX28" fmla="*/ 2389239 w 2544097"/>
              <a:gd name="connsiteY28" fmla="*/ 545690 h 759542"/>
              <a:gd name="connsiteX29" fmla="*/ 2426110 w 2544097"/>
              <a:gd name="connsiteY29" fmla="*/ 523568 h 759542"/>
              <a:gd name="connsiteX30" fmla="*/ 2448232 w 2544097"/>
              <a:gd name="connsiteY30" fmla="*/ 501445 h 759542"/>
              <a:gd name="connsiteX31" fmla="*/ 2499852 w 2544097"/>
              <a:gd name="connsiteY31" fmla="*/ 471948 h 759542"/>
              <a:gd name="connsiteX32" fmla="*/ 2521974 w 2544097"/>
              <a:gd name="connsiteY32" fmla="*/ 449826 h 759542"/>
              <a:gd name="connsiteX33" fmla="*/ 2544097 w 2544097"/>
              <a:gd name="connsiteY33" fmla="*/ 435077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44097" h="759542">
                <a:moveTo>
                  <a:pt x="0" y="0"/>
                </a:moveTo>
                <a:cubicBezTo>
                  <a:pt x="14748" y="12290"/>
                  <a:pt x="30670" y="23296"/>
                  <a:pt x="44245" y="36871"/>
                </a:cubicBezTo>
                <a:cubicBezTo>
                  <a:pt x="50512" y="43138"/>
                  <a:pt x="52726" y="52726"/>
                  <a:pt x="58993" y="58993"/>
                </a:cubicBezTo>
                <a:cubicBezTo>
                  <a:pt x="70122" y="70122"/>
                  <a:pt x="84165" y="77961"/>
                  <a:pt x="95864" y="88490"/>
                </a:cubicBezTo>
                <a:cubicBezTo>
                  <a:pt x="108783" y="100117"/>
                  <a:pt x="119382" y="114234"/>
                  <a:pt x="132735" y="125361"/>
                </a:cubicBezTo>
                <a:cubicBezTo>
                  <a:pt x="217399" y="195914"/>
                  <a:pt x="152293" y="128246"/>
                  <a:pt x="228600" y="199103"/>
                </a:cubicBezTo>
                <a:cubicBezTo>
                  <a:pt x="248979" y="218026"/>
                  <a:pt x="265502" y="241204"/>
                  <a:pt x="287593" y="258097"/>
                </a:cubicBezTo>
                <a:cubicBezTo>
                  <a:pt x="307696" y="273470"/>
                  <a:pt x="333368" y="280258"/>
                  <a:pt x="353961" y="294968"/>
                </a:cubicBezTo>
                <a:cubicBezTo>
                  <a:pt x="368105" y="305071"/>
                  <a:pt x="376775" y="321616"/>
                  <a:pt x="390832" y="331839"/>
                </a:cubicBezTo>
                <a:cubicBezTo>
                  <a:pt x="404167" y="341537"/>
                  <a:pt x="420601" y="346065"/>
                  <a:pt x="435077" y="353961"/>
                </a:cubicBezTo>
                <a:cubicBezTo>
                  <a:pt x="447660" y="360824"/>
                  <a:pt x="459658" y="368710"/>
                  <a:pt x="471948" y="376084"/>
                </a:cubicBezTo>
                <a:cubicBezTo>
                  <a:pt x="529205" y="447655"/>
                  <a:pt x="470140" y="390030"/>
                  <a:pt x="538316" y="420329"/>
                </a:cubicBezTo>
                <a:cubicBezTo>
                  <a:pt x="549547" y="425320"/>
                  <a:pt x="557023" y="436566"/>
                  <a:pt x="567813" y="442451"/>
                </a:cubicBezTo>
                <a:cubicBezTo>
                  <a:pt x="584247" y="451415"/>
                  <a:pt x="602950" y="455699"/>
                  <a:pt x="619432" y="464574"/>
                </a:cubicBezTo>
                <a:cubicBezTo>
                  <a:pt x="635039" y="472978"/>
                  <a:pt x="648228" y="485381"/>
                  <a:pt x="663677" y="494071"/>
                </a:cubicBezTo>
                <a:cubicBezTo>
                  <a:pt x="687630" y="507544"/>
                  <a:pt x="713466" y="517469"/>
                  <a:pt x="737419" y="530942"/>
                </a:cubicBezTo>
                <a:cubicBezTo>
                  <a:pt x="752868" y="539632"/>
                  <a:pt x="766215" y="551749"/>
                  <a:pt x="781664" y="560439"/>
                </a:cubicBezTo>
                <a:cubicBezTo>
                  <a:pt x="805617" y="573912"/>
                  <a:pt x="832101" y="582745"/>
                  <a:pt x="855406" y="597310"/>
                </a:cubicBezTo>
                <a:cubicBezTo>
                  <a:pt x="871686" y="607485"/>
                  <a:pt x="884126" y="622888"/>
                  <a:pt x="899652" y="634180"/>
                </a:cubicBezTo>
                <a:cubicBezTo>
                  <a:pt x="911243" y="642610"/>
                  <a:pt x="924430" y="648608"/>
                  <a:pt x="936522" y="656303"/>
                </a:cubicBezTo>
                <a:cubicBezTo>
                  <a:pt x="983784" y="686379"/>
                  <a:pt x="1023904" y="721459"/>
                  <a:pt x="1084006" y="730045"/>
                </a:cubicBezTo>
                <a:cubicBezTo>
                  <a:pt x="1207311" y="747660"/>
                  <a:pt x="1153521" y="736362"/>
                  <a:pt x="1246239" y="759542"/>
                </a:cubicBezTo>
                <a:lnTo>
                  <a:pt x="2086897" y="752168"/>
                </a:lnTo>
                <a:cubicBezTo>
                  <a:pt x="2111086" y="751185"/>
                  <a:pt x="2131326" y="732909"/>
                  <a:pt x="2153264" y="722671"/>
                </a:cubicBezTo>
                <a:cubicBezTo>
                  <a:pt x="2226810" y="688349"/>
                  <a:pt x="2169046" y="714063"/>
                  <a:pt x="2234381" y="678426"/>
                </a:cubicBezTo>
                <a:cubicBezTo>
                  <a:pt x="2248857" y="670530"/>
                  <a:pt x="2265660" y="666490"/>
                  <a:pt x="2278626" y="656303"/>
                </a:cubicBezTo>
                <a:cubicBezTo>
                  <a:pt x="2300493" y="639122"/>
                  <a:pt x="2315371" y="613996"/>
                  <a:pt x="2337619" y="597310"/>
                </a:cubicBezTo>
                <a:cubicBezTo>
                  <a:pt x="2347451" y="589936"/>
                  <a:pt x="2358425" y="583878"/>
                  <a:pt x="2367116" y="575187"/>
                </a:cubicBezTo>
                <a:cubicBezTo>
                  <a:pt x="2375807" y="566496"/>
                  <a:pt x="2379989" y="553783"/>
                  <a:pt x="2389239" y="545690"/>
                </a:cubicBezTo>
                <a:cubicBezTo>
                  <a:pt x="2400026" y="536252"/>
                  <a:pt x="2414644" y="532168"/>
                  <a:pt x="2426110" y="523568"/>
                </a:cubicBezTo>
                <a:cubicBezTo>
                  <a:pt x="2434453" y="517311"/>
                  <a:pt x="2440314" y="508232"/>
                  <a:pt x="2448232" y="501445"/>
                </a:cubicBezTo>
                <a:cubicBezTo>
                  <a:pt x="2476642" y="477093"/>
                  <a:pt x="2470690" y="481668"/>
                  <a:pt x="2499852" y="471948"/>
                </a:cubicBezTo>
                <a:cubicBezTo>
                  <a:pt x="2507226" y="464574"/>
                  <a:pt x="2513963" y="456502"/>
                  <a:pt x="2521974" y="449826"/>
                </a:cubicBezTo>
                <a:cubicBezTo>
                  <a:pt x="2528783" y="444152"/>
                  <a:pt x="2544097" y="435077"/>
                  <a:pt x="2544097" y="435077"/>
                </a:cubicBezTo>
              </a:path>
            </a:pathLst>
          </a:cu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sz="5120"/>
          </a:p>
        </p:txBody>
      </p:sp>
      <p:pic>
        <p:nvPicPr>
          <p:cNvPr id="10" name="image2.png"/>
          <p:cNvPicPr/>
          <p:nvPr/>
        </p:nvPicPr>
        <p:blipFill>
          <a:blip r:embed="rId6"/>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82766436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Content Placeholder 6"/>
          <p:cNvGraphicFramePr>
            <a:graphicFrameLocks noGrp="1"/>
          </p:cNvGraphicFramePr>
          <p:nvPr>
            <p:ph idx="1"/>
          </p:nvPr>
        </p:nvGraphicFramePr>
        <p:xfrm>
          <a:off x="2745722" y="2203592"/>
          <a:ext cx="11848818" cy="6581423"/>
        </p:xfrm>
        <a:graphic>
          <a:graphicData uri="http://schemas.openxmlformats.org/presentationml/2006/ole">
            <mc:AlternateContent xmlns:mc="http://schemas.openxmlformats.org/markup-compatibility/2006">
              <mc:Choice xmlns:v="urn:schemas-microsoft-com:vml" Requires="v">
                <p:oleObj spid="_x0000_s4125" name="Chart" r:id="rId3" imgW="8340051" imgH="4633362" progId="Excel.Chart.8">
                  <p:embed/>
                </p:oleObj>
              </mc:Choice>
              <mc:Fallback>
                <p:oleObj name="Chart" r:id="rId3" imgW="8340051" imgH="4633362"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5722" y="2203592"/>
                        <a:ext cx="11848818" cy="658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403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8692" y="216748"/>
            <a:ext cx="8035432" cy="174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7358" y="8988214"/>
            <a:ext cx="4815841" cy="45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2.png"/>
          <p:cNvPicPr/>
          <p:nvPr/>
        </p:nvPicPr>
        <p:blipFill>
          <a:blip r:embed="rId7"/>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250885146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74148" y="121047"/>
            <a:ext cx="16391967" cy="2458194"/>
          </a:xfrm>
        </p:spPr>
        <p:txBody>
          <a:bodyPr/>
          <a:lstStyle/>
          <a:p>
            <a:r>
              <a:rPr lang="en-US" altLang="en-US" sz="5120" cap="none" dirty="0">
                <a:solidFill>
                  <a:srgbClr val="0000FF"/>
                </a:solidFill>
                <a:latin typeface="+mj-lt"/>
              </a:rPr>
              <a:t>Future Trials Require Bedside Testing?</a:t>
            </a:r>
          </a:p>
        </p:txBody>
      </p:sp>
      <p:pic>
        <p:nvPicPr>
          <p:cNvPr id="450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078" y="1950720"/>
            <a:ext cx="9022080" cy="780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2.png"/>
          <p:cNvPicPr/>
          <p:nvPr/>
        </p:nvPicPr>
        <p:blipFill>
          <a:blip r:embed="rId3"/>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1045408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a:xfrm>
            <a:off x="3685478" y="2917484"/>
            <a:ext cx="11988275" cy="6554762"/>
          </a:xfrm>
        </p:spPr>
        <p:txBody>
          <a:bodyPr>
            <a:normAutofit fontScale="92500" lnSpcReduction="10000"/>
          </a:bodyPr>
          <a:lstStyle/>
          <a:p>
            <a:pPr marL="0" indent="0">
              <a:lnSpc>
                <a:spcPct val="170000"/>
              </a:lnSpc>
              <a:spcBef>
                <a:spcPts val="0"/>
              </a:spcBef>
            </a:pPr>
            <a:r>
              <a:rPr lang="en-US" altLang="en-US" sz="3413" dirty="0"/>
              <a:t>Double-blind, multicenter RCT</a:t>
            </a:r>
          </a:p>
          <a:p>
            <a:pPr marL="0" indent="0">
              <a:lnSpc>
                <a:spcPct val="170000"/>
              </a:lnSpc>
              <a:spcBef>
                <a:spcPts val="0"/>
              </a:spcBef>
            </a:pPr>
            <a:r>
              <a:rPr lang="en-US" altLang="en-US" sz="3413" dirty="0"/>
              <a:t>142 trauma patients (excluded renal failure)</a:t>
            </a:r>
          </a:p>
          <a:p>
            <a:pPr marL="0" indent="0">
              <a:lnSpc>
                <a:spcPct val="170000"/>
              </a:lnSpc>
              <a:spcBef>
                <a:spcPts val="0"/>
              </a:spcBef>
            </a:pPr>
            <a:r>
              <a:rPr lang="en-US" altLang="en-US" sz="3413" dirty="0"/>
              <a:t>0.5 gm/kg of Ala-</a:t>
            </a:r>
            <a:r>
              <a:rPr lang="en-US" altLang="en-US" sz="3413" dirty="0" err="1"/>
              <a:t>Gln</a:t>
            </a:r>
            <a:r>
              <a:rPr lang="en-US" altLang="en-US" sz="3413" dirty="0"/>
              <a:t> dipeptide x 5 days unrelated to PN vs. saline placebo (</a:t>
            </a:r>
            <a:r>
              <a:rPr lang="en-US" altLang="en-US" sz="3413" dirty="0" err="1"/>
              <a:t>pharmaconutrition</a:t>
            </a:r>
            <a:r>
              <a:rPr lang="en-US" altLang="en-US" sz="3413" dirty="0"/>
              <a:t>)</a:t>
            </a:r>
          </a:p>
          <a:p>
            <a:pPr marL="0" indent="0">
              <a:lnSpc>
                <a:spcPct val="170000"/>
              </a:lnSpc>
              <a:spcBef>
                <a:spcPts val="0"/>
              </a:spcBef>
            </a:pPr>
            <a:r>
              <a:rPr lang="en-US" altLang="en-US" sz="3413" dirty="0"/>
              <a:t>Overall, no effect on infection (primary endpoint), LOS, or mortality</a:t>
            </a:r>
          </a:p>
          <a:p>
            <a:pPr marL="0" indent="0">
              <a:lnSpc>
                <a:spcPct val="170000"/>
              </a:lnSpc>
              <a:spcBef>
                <a:spcPts val="0"/>
              </a:spcBef>
            </a:pPr>
            <a:r>
              <a:rPr lang="en-US" altLang="en-US" sz="3413" dirty="0">
                <a:solidFill>
                  <a:srgbClr val="FF0000"/>
                </a:solidFill>
              </a:rPr>
              <a:t>No effect in subgroup that had low levels of GLN at baseline (n=60)</a:t>
            </a:r>
          </a:p>
          <a:p>
            <a:pPr marL="0" indent="0">
              <a:lnSpc>
                <a:spcPct val="170000"/>
              </a:lnSpc>
              <a:spcBef>
                <a:spcPts val="0"/>
              </a:spcBef>
            </a:pPr>
            <a:r>
              <a:rPr lang="en-US" altLang="en-US" sz="3413" b="1" dirty="0"/>
              <a:t>Of treated patients, 39% had low plasma levels at END of treatment – day 6 levels associated with worse outcomes</a:t>
            </a:r>
          </a:p>
          <a:p>
            <a:endParaRPr lang="en-US" altLang="en-US" sz="2844" dirty="0"/>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571" y="216747"/>
            <a:ext cx="8841458" cy="19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2.png"/>
          <p:cNvPicPr/>
          <p:nvPr/>
        </p:nvPicPr>
        <p:blipFill>
          <a:blip r:embed="rId3"/>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42128563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2817971" y="0"/>
            <a:ext cx="11704320" cy="1625600"/>
          </a:xfrm>
        </p:spPr>
        <p:txBody>
          <a:bodyPr/>
          <a:lstStyle/>
          <a:p>
            <a:r>
              <a:rPr lang="en-US" altLang="en-US" sz="4551" cap="none" dirty="0">
                <a:latin typeface="Britannic Bold" panose="020B0903060703020204" pitchFamily="34" charset="0"/>
              </a:rPr>
              <a:t>Updated Meta-analysis of IV Glutamine</a:t>
            </a:r>
          </a:p>
        </p:txBody>
      </p:sp>
      <p:sp>
        <p:nvSpPr>
          <p:cNvPr id="67587" name="TextBox 3"/>
          <p:cNvSpPr txBox="1">
            <a:spLocks noChangeArrowheads="1"/>
          </p:cNvSpPr>
          <p:nvPr/>
        </p:nvSpPr>
        <p:spPr bwMode="auto">
          <a:xfrm>
            <a:off x="2648638" y="2175126"/>
            <a:ext cx="2600960" cy="9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844" dirty="0"/>
              <a:t>Hospital Mortality</a:t>
            </a:r>
          </a:p>
        </p:txBody>
      </p:sp>
      <p:sp>
        <p:nvSpPr>
          <p:cNvPr id="67589" name="TextBox 8"/>
          <p:cNvSpPr txBox="1">
            <a:spLocks noChangeArrowheads="1"/>
          </p:cNvSpPr>
          <p:nvPr/>
        </p:nvSpPr>
        <p:spPr bwMode="auto">
          <a:xfrm>
            <a:off x="4443571" y="1517227"/>
            <a:ext cx="9970347"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844"/>
              <a:t>Influence of the number of study sites involved in the trial</a:t>
            </a:r>
          </a:p>
        </p:txBody>
      </p:sp>
      <p:sp>
        <p:nvSpPr>
          <p:cNvPr id="67593" name="TextBox 10"/>
          <p:cNvSpPr txBox="1">
            <a:spLocks noChangeArrowheads="1"/>
          </p:cNvSpPr>
          <p:nvPr/>
        </p:nvSpPr>
        <p:spPr bwMode="auto">
          <a:xfrm>
            <a:off x="10191240" y="9219416"/>
            <a:ext cx="6285653"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FontTx/>
              <a:buNone/>
            </a:pPr>
            <a:r>
              <a:rPr lang="en-CA" altLang="en-US" sz="2276" dirty="0"/>
              <a:t>www.criticalcarenutrition.com</a:t>
            </a:r>
          </a:p>
        </p:txBody>
      </p:sp>
      <p:pic>
        <p:nvPicPr>
          <p:cNvPr id="2" name="Picture 1"/>
          <p:cNvPicPr>
            <a:picLocks noChangeAspect="1"/>
          </p:cNvPicPr>
          <p:nvPr/>
        </p:nvPicPr>
        <p:blipFill>
          <a:blip r:embed="rId3"/>
          <a:stretch>
            <a:fillRect/>
          </a:stretch>
        </p:blipFill>
        <p:spPr>
          <a:xfrm>
            <a:off x="5709424" y="2100740"/>
            <a:ext cx="7592166" cy="7118676"/>
          </a:xfrm>
          <a:prstGeom prst="rect">
            <a:avLst/>
          </a:prstGeom>
        </p:spPr>
      </p:pic>
      <p:sp>
        <p:nvSpPr>
          <p:cNvPr id="9" name="Oval 8"/>
          <p:cNvSpPr/>
          <p:nvPr/>
        </p:nvSpPr>
        <p:spPr>
          <a:xfrm>
            <a:off x="5249598" y="2351714"/>
            <a:ext cx="2600960" cy="433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5120"/>
          </a:p>
        </p:txBody>
      </p:sp>
      <p:sp>
        <p:nvSpPr>
          <p:cNvPr id="10" name="Oval 9"/>
          <p:cNvSpPr/>
          <p:nvPr/>
        </p:nvSpPr>
        <p:spPr>
          <a:xfrm>
            <a:off x="5249598" y="3942164"/>
            <a:ext cx="2600960" cy="4334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5120"/>
          </a:p>
        </p:txBody>
      </p:sp>
      <p:pic>
        <p:nvPicPr>
          <p:cNvPr id="11" name="image2.png"/>
          <p:cNvPicPr/>
          <p:nvPr/>
        </p:nvPicPr>
        <p:blipFill>
          <a:blip r:embed="rId4"/>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5515169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453385" y="4009814"/>
            <a:ext cx="2987041" cy="3684693"/>
          </a:xfrm>
          <a:noFill/>
          <a:ln w="76200">
            <a:solidFill>
              <a:srgbClr val="70F2FC"/>
            </a:solidFill>
            <a:miter lim="800000"/>
            <a:headEnd/>
            <a:tailEnd/>
          </a:ln>
        </p:spPr>
      </p:pic>
      <p:pic>
        <p:nvPicPr>
          <p:cNvPr id="23555" name="Picture 4" descr="Orange PEGs"/>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b="1682"/>
          <a:stretch>
            <a:fillRect/>
          </a:stretch>
        </p:blipFill>
        <p:spPr>
          <a:xfrm>
            <a:off x="11704584" y="4009814"/>
            <a:ext cx="2989298" cy="3684693"/>
          </a:xfrm>
          <a:noFill/>
          <a:ln w="76200">
            <a:solidFill>
              <a:schemeClr val="folHlink"/>
            </a:solidFill>
            <a:miter lim="800000"/>
            <a:headEnd/>
            <a:tailEnd/>
          </a:ln>
        </p:spPr>
      </p:pic>
      <p:pic>
        <p:nvPicPr>
          <p:cNvPr id="23556" name="Picture 5"/>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213083" y="3793067"/>
            <a:ext cx="3614702" cy="4226560"/>
          </a:xfrm>
          <a:noFill/>
          <a:ln w="76200">
            <a:solidFill>
              <a:srgbClr val="FFCCFF"/>
            </a:solidFill>
            <a:miter lim="800000"/>
            <a:headEnd/>
            <a:tailEnd/>
          </a:ln>
        </p:spPr>
      </p:pic>
      <p:sp>
        <p:nvSpPr>
          <p:cNvPr id="114693" name="AutoShape 6"/>
          <p:cNvSpPr>
            <a:spLocks noChangeArrowheads="1"/>
          </p:cNvSpPr>
          <p:nvPr/>
        </p:nvSpPr>
        <p:spPr bwMode="auto">
          <a:xfrm>
            <a:off x="7044531" y="6068907"/>
            <a:ext cx="1192107" cy="1083733"/>
          </a:xfrm>
          <a:prstGeom prst="rightArrow">
            <a:avLst>
              <a:gd name="adj1" fmla="val 50000"/>
              <a:gd name="adj2" fmla="val 27500"/>
            </a:avLst>
          </a:prstGeom>
          <a:solidFill>
            <a:schemeClr val="hlink"/>
          </a:solidFill>
          <a:ln w="12700">
            <a:solidFill>
              <a:schemeClr val="hlink"/>
            </a:solidFill>
            <a:miter lim="800000"/>
            <a:headEnd/>
            <a:tailEnd/>
          </a:ln>
        </p:spPr>
        <p:txBody>
          <a:bodyPr wrap="none" anchor="ct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a:defRPr/>
            </a:pPr>
            <a:endParaRPr lang="en-CA" altLang="en-US" sz="3413">
              <a:solidFill>
                <a:srgbClr val="FFFF00"/>
              </a:solidFill>
            </a:endParaRPr>
          </a:p>
        </p:txBody>
      </p:sp>
      <p:sp>
        <p:nvSpPr>
          <p:cNvPr id="114694" name="AutoShape 7"/>
          <p:cNvSpPr>
            <a:spLocks noChangeArrowheads="1"/>
          </p:cNvSpPr>
          <p:nvPr/>
        </p:nvSpPr>
        <p:spPr bwMode="auto">
          <a:xfrm>
            <a:off x="7044531" y="4768427"/>
            <a:ext cx="1192107" cy="1083733"/>
          </a:xfrm>
          <a:prstGeom prst="rightArrow">
            <a:avLst>
              <a:gd name="adj1" fmla="val 50000"/>
              <a:gd name="adj2" fmla="val 27500"/>
            </a:avLst>
          </a:prstGeom>
          <a:solidFill>
            <a:schemeClr val="hlink"/>
          </a:solidFill>
          <a:ln w="12700">
            <a:solidFill>
              <a:schemeClr val="hlink"/>
            </a:solidFill>
            <a:miter lim="800000"/>
            <a:headEnd/>
            <a:tailEnd/>
          </a:ln>
        </p:spPr>
        <p:txBody>
          <a:bodyPr wrap="none" anchor="ct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a:defRPr/>
            </a:pPr>
            <a:endParaRPr lang="en-CA" altLang="en-US" sz="3413">
              <a:solidFill>
                <a:srgbClr val="FFFF00"/>
              </a:solidFill>
            </a:endParaRPr>
          </a:p>
        </p:txBody>
      </p:sp>
      <p:sp>
        <p:nvSpPr>
          <p:cNvPr id="114695" name="Rectangle 8"/>
          <p:cNvSpPr>
            <a:spLocks noChangeArrowheads="1"/>
          </p:cNvSpPr>
          <p:nvPr/>
        </p:nvSpPr>
        <p:spPr bwMode="auto">
          <a:xfrm>
            <a:off x="3143091" y="433493"/>
            <a:ext cx="11379200" cy="292608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a:defRPr/>
            </a:pPr>
            <a:endParaRPr lang="en-CA" altLang="en-US" sz="3413">
              <a:solidFill>
                <a:srgbClr val="FFFF00"/>
              </a:solidFill>
            </a:endParaRPr>
          </a:p>
        </p:txBody>
      </p:sp>
      <p:sp>
        <p:nvSpPr>
          <p:cNvPr id="114696" name="Text Box 9"/>
          <p:cNvSpPr txBox="1">
            <a:spLocks noChangeArrowheads="1"/>
          </p:cNvSpPr>
          <p:nvPr/>
        </p:nvSpPr>
        <p:spPr bwMode="auto">
          <a:xfrm>
            <a:off x="4074312" y="8128001"/>
            <a:ext cx="2095445" cy="149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defRPr/>
            </a:pPr>
            <a:r>
              <a:rPr lang="en-US" altLang="en-US" sz="3413" dirty="0">
                <a:solidFill>
                  <a:schemeClr val="bg2"/>
                </a:solidFill>
                <a:cs typeface="Arial" panose="020B0604020202020204" pitchFamily="34" charset="0"/>
              </a:rPr>
              <a:t> </a:t>
            </a:r>
            <a:r>
              <a:rPr lang="en-US" altLang="en-US" sz="2844" dirty="0">
                <a:solidFill>
                  <a:schemeClr val="bg2"/>
                </a:solidFill>
                <a:cs typeface="Arial" panose="020B0604020202020204" pitchFamily="34" charset="0"/>
              </a:rPr>
              <a:t>Adjunctive </a:t>
            </a:r>
          </a:p>
          <a:p>
            <a:pPr>
              <a:defRPr/>
            </a:pPr>
            <a:r>
              <a:rPr lang="en-US" altLang="en-US" sz="2844" dirty="0">
                <a:solidFill>
                  <a:schemeClr val="bg2"/>
                </a:solidFill>
                <a:cs typeface="Arial" panose="020B0604020202020204" pitchFamily="34" charset="0"/>
              </a:rPr>
              <a:t> Supportive</a:t>
            </a:r>
          </a:p>
          <a:p>
            <a:pPr>
              <a:defRPr/>
            </a:pPr>
            <a:r>
              <a:rPr lang="en-US" altLang="en-US" sz="2844" dirty="0">
                <a:solidFill>
                  <a:schemeClr val="bg2"/>
                </a:solidFill>
                <a:cs typeface="Arial" panose="020B0604020202020204" pitchFamily="34" charset="0"/>
              </a:rPr>
              <a:t> Care</a:t>
            </a:r>
          </a:p>
        </p:txBody>
      </p:sp>
      <p:sp>
        <p:nvSpPr>
          <p:cNvPr id="114697" name="Text Box 10"/>
          <p:cNvSpPr txBox="1">
            <a:spLocks noChangeArrowheads="1"/>
          </p:cNvSpPr>
          <p:nvPr/>
        </p:nvSpPr>
        <p:spPr bwMode="auto">
          <a:xfrm>
            <a:off x="10773258" y="8213796"/>
            <a:ext cx="1709122" cy="140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defRPr/>
            </a:pPr>
            <a:r>
              <a:rPr lang="en-US" altLang="en-US" sz="2844" dirty="0">
                <a:solidFill>
                  <a:schemeClr val="bg2"/>
                </a:solidFill>
                <a:cs typeface="Arial" panose="020B0604020202020204" pitchFamily="34" charset="0"/>
              </a:rPr>
              <a:t>Proactive</a:t>
            </a:r>
          </a:p>
          <a:p>
            <a:pPr>
              <a:defRPr/>
            </a:pPr>
            <a:r>
              <a:rPr lang="en-US" altLang="en-US" sz="2844" dirty="0">
                <a:solidFill>
                  <a:schemeClr val="bg2"/>
                </a:solidFill>
                <a:cs typeface="Arial" panose="020B0604020202020204" pitchFamily="34" charset="0"/>
              </a:rPr>
              <a:t>Primary</a:t>
            </a:r>
          </a:p>
          <a:p>
            <a:pPr>
              <a:defRPr/>
            </a:pPr>
            <a:r>
              <a:rPr lang="en-US" altLang="en-US" sz="2844" dirty="0">
                <a:solidFill>
                  <a:schemeClr val="bg2"/>
                </a:solidFill>
                <a:cs typeface="Arial" panose="020B0604020202020204" pitchFamily="34" charset="0"/>
              </a:rPr>
              <a:t>Therapy</a:t>
            </a:r>
          </a:p>
        </p:txBody>
      </p:sp>
      <p:sp>
        <p:nvSpPr>
          <p:cNvPr id="12" name="Rectangle 11"/>
          <p:cNvSpPr>
            <a:spLocks noChangeArrowheads="1"/>
          </p:cNvSpPr>
          <p:nvPr/>
        </p:nvSpPr>
        <p:spPr bwMode="auto">
          <a:xfrm>
            <a:off x="3468211" y="216747"/>
            <a:ext cx="11054080" cy="1625600"/>
          </a:xfrm>
          <a:prstGeom prst="rect">
            <a:avLst/>
          </a:prstGeom>
          <a:noFill/>
          <a:ln w="9525">
            <a:noFill/>
            <a:miter lim="800000"/>
            <a:headEnd/>
            <a:tailEnd/>
          </a:ln>
        </p:spPr>
        <p:txBody>
          <a:bodyPr anchor="ctr">
            <a:scene3d>
              <a:camera prst="orthographicFront"/>
              <a:lightRig rig="sunrise" dir="t"/>
            </a:scene3d>
            <a:sp3d extrusionH="76200">
              <a:bevelT w="95250" h="95250"/>
            </a:sp3d>
          </a:bodyPr>
          <a:lstStyle/>
          <a:p>
            <a:pPr algn="ctr">
              <a:defRPr/>
            </a:pPr>
            <a:r>
              <a:rPr lang="en-US" sz="5689" dirty="0" err="1">
                <a:solidFill>
                  <a:schemeClr val="bg2"/>
                </a:solidFill>
                <a:latin typeface="Britannic Bold" pitchFamily="34" charset="0"/>
              </a:rPr>
              <a:t>Pharmaconutrition</a:t>
            </a:r>
            <a:endParaRPr lang="en-US" sz="5689" dirty="0">
              <a:solidFill>
                <a:schemeClr val="bg2"/>
              </a:solidFill>
              <a:latin typeface="Britannic Bold" pitchFamily="34" charset="0"/>
            </a:endParaRPr>
          </a:p>
        </p:txBody>
      </p:sp>
      <p:sp>
        <p:nvSpPr>
          <p:cNvPr id="114699" name="TextBox 13"/>
          <p:cNvSpPr txBox="1">
            <a:spLocks noChangeArrowheads="1"/>
          </p:cNvSpPr>
          <p:nvPr/>
        </p:nvSpPr>
        <p:spPr bwMode="auto">
          <a:xfrm>
            <a:off x="3143091" y="1517227"/>
            <a:ext cx="11379200" cy="184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a:defRPr/>
            </a:pPr>
            <a:r>
              <a:rPr lang="en-US" altLang="en-US" sz="3982" dirty="0">
                <a:solidFill>
                  <a:schemeClr val="bg2"/>
                </a:solidFill>
                <a:latin typeface="Britannic Bold" panose="020B0903060703020204" pitchFamily="34" charset="0"/>
              </a:rPr>
              <a:t>Nutrition therapy that modulates the underlying disease process and impacts outcome</a:t>
            </a:r>
          </a:p>
          <a:p>
            <a:pPr algn="ctr">
              <a:defRPr/>
            </a:pPr>
            <a:endParaRPr lang="en-CA" altLang="en-US" sz="3413" dirty="0">
              <a:solidFill>
                <a:schemeClr val="bg2"/>
              </a:solidFill>
            </a:endParaRPr>
          </a:p>
        </p:txBody>
      </p:sp>
      <p:pic>
        <p:nvPicPr>
          <p:cNvPr id="23564" name="Picture 11" descr="C:\Program Files (x86)\Microsoft Office\MEDIA\OFFICE12\Bullets\BD21306_.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4986" y="4761655"/>
            <a:ext cx="230293" cy="23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9D14CD0-5D5B-0B44-B64B-3708FE171F23}"/>
              </a:ext>
            </a:extLst>
          </p:cNvPr>
          <p:cNvSpPr txBox="1"/>
          <p:nvPr/>
        </p:nvSpPr>
        <p:spPr>
          <a:xfrm>
            <a:off x="13294356" y="9032960"/>
            <a:ext cx="3877429"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535353"/>
                </a:solidFill>
                <a:effectLst/>
                <a:uFillTx/>
                <a:latin typeface="+mn-lt"/>
                <a:ea typeface="+mn-ea"/>
                <a:cs typeface="+mn-cs"/>
                <a:sym typeface="Helvetica"/>
              </a:rPr>
              <a:t>Circa Early 2000s</a:t>
            </a:r>
          </a:p>
        </p:txBody>
      </p:sp>
    </p:spTree>
    <p:extLst>
      <p:ext uri="{BB962C8B-B14F-4D97-AF65-F5344CB8AC3E}">
        <p14:creationId xmlns:p14="http://schemas.microsoft.com/office/powerpoint/2010/main" val="20648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4148" y="2988526"/>
            <a:ext cx="16391967" cy="6069379"/>
          </a:xfrm>
        </p:spPr>
        <p:txBody>
          <a:bodyPr anchor="t">
            <a:normAutofit fontScale="85000" lnSpcReduction="10000"/>
          </a:bodyPr>
          <a:lstStyle/>
          <a:p>
            <a:r>
              <a:rPr lang="en-CA" sz="3200" b="1" dirty="0"/>
              <a:t>Many positive single-center trials have been contradicted when tested in other settings and, in one case, the subsequent definitive </a:t>
            </a:r>
            <a:r>
              <a:rPr lang="en-CA" sz="3200" b="1" dirty="0" err="1"/>
              <a:t>multicentered</a:t>
            </a:r>
            <a:r>
              <a:rPr lang="en-CA" sz="3200" b="1" dirty="0"/>
              <a:t> trial has found a previously recommended intervention associated with active harm.</a:t>
            </a:r>
          </a:p>
          <a:p>
            <a:r>
              <a:rPr lang="en-CA" sz="3200" b="1" dirty="0"/>
              <a:t>Problems inherent in the nature of single-center studies make recommendations based on their results ill advised. </a:t>
            </a:r>
          </a:p>
          <a:p>
            <a:r>
              <a:rPr lang="en-CA" sz="3200" b="1" dirty="0"/>
              <a:t>Single-center studies frequently either lack the scientific rigor or external validity required to support widespread changes in practice, and their premature incorporation into guidelines may make the conduct of definitive studies more difficult.</a:t>
            </a:r>
          </a:p>
          <a:p>
            <a:r>
              <a:rPr lang="en-CA" sz="3200" b="1" dirty="0"/>
              <a:t>They recommend that practice guidelines should rarely, if ever, be based on evidence from single-center trials.</a:t>
            </a:r>
          </a:p>
        </p:txBody>
      </p:sp>
      <p:pic>
        <p:nvPicPr>
          <p:cNvPr id="4" name="Picture 3"/>
          <p:cNvPicPr>
            <a:picLocks noChangeAspect="1"/>
          </p:cNvPicPr>
          <p:nvPr/>
        </p:nvPicPr>
        <p:blipFill>
          <a:blip r:embed="rId2"/>
          <a:stretch>
            <a:fillRect/>
          </a:stretch>
        </p:blipFill>
        <p:spPr>
          <a:xfrm>
            <a:off x="2442116" y="111512"/>
            <a:ext cx="13678645" cy="2534245"/>
          </a:xfrm>
          <a:prstGeom prst="rect">
            <a:avLst/>
          </a:prstGeom>
        </p:spPr>
      </p:pic>
      <p:pic>
        <p:nvPicPr>
          <p:cNvPr id="5" name="image2.png"/>
          <p:cNvPicPr/>
          <p:nvPr/>
        </p:nvPicPr>
        <p:blipFill>
          <a:blip r:embed="rId3"/>
          <a:stretch>
            <a:fillRect/>
          </a:stretch>
        </p:blipFill>
        <p:spPr>
          <a:xfrm>
            <a:off x="131029" y="147436"/>
            <a:ext cx="1829909" cy="661807"/>
          </a:xfrm>
          <a:prstGeom prst="rect">
            <a:avLst/>
          </a:prstGeom>
          <a:ln w="12700">
            <a:miter lim="400000"/>
          </a:ln>
        </p:spPr>
      </p:pic>
      <p:sp>
        <p:nvSpPr>
          <p:cNvPr id="6" name="TextBox 5"/>
          <p:cNvSpPr txBox="1"/>
          <p:nvPr/>
        </p:nvSpPr>
        <p:spPr>
          <a:xfrm>
            <a:off x="11363094" y="9087868"/>
            <a:ext cx="579863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rtl="0" latinLnBrk="1" hangingPunct="0"/>
            <a:r>
              <a:rPr lang="en-CA" sz="1800" b="1" dirty="0" err="1"/>
              <a:t>Crit</a:t>
            </a:r>
            <a:r>
              <a:rPr lang="en-CA" sz="1800" b="1" dirty="0"/>
              <a:t> Care Med 2009; 37:3114 –3119</a:t>
            </a:r>
            <a:endParaRPr lang="en-CA" sz="1800" dirty="0"/>
          </a:p>
        </p:txBody>
      </p:sp>
    </p:spTree>
    <p:extLst>
      <p:ext uri="{BB962C8B-B14F-4D97-AF65-F5344CB8AC3E}">
        <p14:creationId xmlns:p14="http://schemas.microsoft.com/office/powerpoint/2010/main" val="3002958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731" y="390596"/>
            <a:ext cx="13004800" cy="2101990"/>
          </a:xfrm>
          <a:noFill/>
        </p:spPr>
        <p:txBody>
          <a:bodyPr>
            <a:normAutofit/>
          </a:bodyPr>
          <a:lstStyle/>
          <a:p>
            <a:pPr>
              <a:defRPr/>
            </a:pPr>
            <a:r>
              <a:rPr lang="en-CA" altLang="en-US" sz="6000" b="1" cap="none" dirty="0">
                <a:solidFill>
                  <a:srgbClr val="0000FF"/>
                </a:solidFill>
                <a:latin typeface="Calibri" pitchFamily="34" charset="0"/>
                <a:cs typeface="Calibri" pitchFamily="34" charset="0"/>
                <a:sym typeface="Calibri" pitchFamily="34" charset="0"/>
              </a:rPr>
              <a:t>The existing data in burn-injured patients is positive…</a:t>
            </a:r>
            <a:endParaRPr lang="en-CA" sz="6000" b="1" cap="none" dirty="0">
              <a:solidFill>
                <a:srgbClr val="0000FF"/>
              </a:solidFill>
            </a:endParaRPr>
          </a:p>
        </p:txBody>
      </p:sp>
      <p:pic>
        <p:nvPicPr>
          <p:cNvPr id="6144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732" y="3395698"/>
            <a:ext cx="13036409" cy="267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pic>
      <p:sp>
        <p:nvSpPr>
          <p:cNvPr id="5" name="TextBox 5"/>
          <p:cNvSpPr txBox="1">
            <a:spLocks noChangeArrowheads="1"/>
          </p:cNvSpPr>
          <p:nvPr/>
        </p:nvSpPr>
        <p:spPr bwMode="auto">
          <a:xfrm>
            <a:off x="2384478" y="2603219"/>
            <a:ext cx="4985173"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defRPr/>
            </a:pPr>
            <a:r>
              <a:rPr lang="en-US" altLang="en-US" sz="3413" dirty="0">
                <a:solidFill>
                  <a:srgbClr val="000000"/>
                </a:solidFill>
                <a:latin typeface="Antique Olive" pitchFamily="34" charset="0"/>
              </a:rPr>
              <a:t>Effect on Mortality (n=4)</a:t>
            </a:r>
          </a:p>
        </p:txBody>
      </p:sp>
      <p:sp>
        <p:nvSpPr>
          <p:cNvPr id="6" name="TextBox 1"/>
          <p:cNvSpPr txBox="1">
            <a:spLocks noChangeArrowheads="1"/>
          </p:cNvSpPr>
          <p:nvPr/>
        </p:nvSpPr>
        <p:spPr bwMode="auto">
          <a:xfrm>
            <a:off x="6328816" y="6068907"/>
            <a:ext cx="8236373"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r>
              <a:rPr lang="en-CA" altLang="en-US" sz="3413" dirty="0">
                <a:solidFill>
                  <a:srgbClr val="0033CC"/>
                </a:solidFill>
                <a:latin typeface="Antique Olive" pitchFamily="34" charset="0"/>
              </a:rPr>
              <a:t>RR, 0.22, 95% CI 0.07, 0.62, p = 0.005</a:t>
            </a:r>
          </a:p>
        </p:txBody>
      </p:sp>
      <p:sp>
        <p:nvSpPr>
          <p:cNvPr id="61448" name="Title 1"/>
          <p:cNvSpPr txBox="1">
            <a:spLocks/>
          </p:cNvSpPr>
          <p:nvPr/>
        </p:nvSpPr>
        <p:spPr bwMode="auto">
          <a:xfrm>
            <a:off x="2817971" y="6827520"/>
            <a:ext cx="11704320" cy="107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CA" altLang="en-US" sz="4551" dirty="0">
                <a:solidFill>
                  <a:srgbClr val="000000"/>
                </a:solidFill>
                <a:latin typeface="Calibri" panose="020F0502020204030204" pitchFamily="34" charset="0"/>
                <a:cs typeface="Calibri" panose="020F0502020204030204" pitchFamily="34" charset="0"/>
                <a:sym typeface="Calibri" panose="020F0502020204030204" pitchFamily="34" charset="0"/>
              </a:rPr>
              <a:t>…But the existing data set is small and from single centered studies (unreliable estimate). Therefore, we need a larger, multicenter trial!</a:t>
            </a:r>
          </a:p>
        </p:txBody>
      </p:sp>
      <p:pic>
        <p:nvPicPr>
          <p:cNvPr id="7"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285529143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a:xfrm>
            <a:off x="2167731" y="390596"/>
            <a:ext cx="13004800" cy="2101990"/>
          </a:xfrm>
          <a:noFill/>
        </p:spPr>
        <p:txBody>
          <a:bodyPr/>
          <a:lstStyle/>
          <a:p>
            <a:pPr>
              <a:defRPr/>
            </a:pPr>
            <a:r>
              <a:rPr lang="en-CA" altLang="en-US" sz="5689" cap="none" dirty="0"/>
              <a:t>Plasma Glutamine Levels in Burn-injured Patients</a:t>
            </a:r>
          </a:p>
        </p:txBody>
      </p:sp>
      <p:pic>
        <p:nvPicPr>
          <p:cNvPr id="45061" name="Picture 2"/>
          <p:cNvPicPr>
            <a:picLocks noChangeAspect="1"/>
          </p:cNvPicPr>
          <p:nvPr/>
        </p:nvPicPr>
        <p:blipFill>
          <a:blip r:embed="rId2">
            <a:extLst>
              <a:ext uri="{28A0092B-C50C-407E-A947-70E740481C1C}">
                <a14:useLocalDpi xmlns:a14="http://schemas.microsoft.com/office/drawing/2010/main" val="0"/>
              </a:ext>
            </a:extLst>
          </a:blip>
          <a:srcRect t="4604"/>
          <a:stretch>
            <a:fillRect/>
          </a:stretch>
        </p:blipFill>
        <p:spPr bwMode="auto">
          <a:xfrm>
            <a:off x="4829652" y="2677725"/>
            <a:ext cx="8480213" cy="610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3"/>
          <p:cNvSpPr txBox="1">
            <a:spLocks noChangeArrowheads="1"/>
          </p:cNvSpPr>
          <p:nvPr/>
        </p:nvSpPr>
        <p:spPr bwMode="auto">
          <a:xfrm>
            <a:off x="9862238" y="9211734"/>
            <a:ext cx="5093547"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CA" altLang="en-US" sz="2844"/>
              <a:t>Parry-Billings Lancet 1990</a:t>
            </a:r>
          </a:p>
        </p:txBody>
      </p:sp>
      <p:sp>
        <p:nvSpPr>
          <p:cNvPr id="45063" name="TextBox 4"/>
          <p:cNvSpPr txBox="1">
            <a:spLocks noChangeArrowheads="1"/>
          </p:cNvSpPr>
          <p:nvPr/>
        </p:nvSpPr>
        <p:spPr bwMode="auto">
          <a:xfrm>
            <a:off x="11704584" y="2817707"/>
            <a:ext cx="1842347" cy="12741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CA" altLang="en-US" sz="2560"/>
              <a:t>24 Health  Patients (control)</a:t>
            </a:r>
          </a:p>
        </p:txBody>
      </p:sp>
      <p:sp>
        <p:nvSpPr>
          <p:cNvPr id="6" name="Shape 49"/>
          <p:cNvSpPr/>
          <p:nvPr/>
        </p:nvSpPr>
        <p:spPr>
          <a:xfrm>
            <a:off x="2167731" y="2492586"/>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7"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397145948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P_Template.jpg"/>
          <p:cNvPicPr/>
          <p:nvPr/>
        </p:nvPicPr>
        <p:blipFill>
          <a:blip r:embed="rId3"/>
          <a:stretch>
            <a:fillRect/>
          </a:stretch>
        </p:blipFill>
        <p:spPr>
          <a:xfrm>
            <a:off x="2167731" y="0"/>
            <a:ext cx="13004800" cy="9753600"/>
          </a:xfrm>
          <a:prstGeom prst="rect">
            <a:avLst/>
          </a:prstGeom>
          <a:ln w="12700">
            <a:miter lim="400000"/>
          </a:ln>
        </p:spPr>
      </p:pic>
      <p:sp>
        <p:nvSpPr>
          <p:cNvPr id="204" name="Shape 204"/>
          <p:cNvSpPr/>
          <p:nvPr/>
        </p:nvSpPr>
        <p:spPr>
          <a:xfrm>
            <a:off x="2944407" y="2061209"/>
            <a:ext cx="11794633" cy="6502401"/>
          </a:xfrm>
          <a:prstGeom prst="rect">
            <a:avLst/>
          </a:prstGeom>
          <a:solidFill>
            <a:srgbClr val="DDDDDD"/>
          </a:solidFill>
          <a:ln w="38100">
            <a:solidFill>
              <a:srgbClr val="FFFFFF"/>
            </a:solidFill>
          </a:ln>
          <a:effectLst>
            <a:outerShdw blurRad="119860" dist="20000" dir="5400000" rotWithShape="0">
              <a:srgbClr val="000000">
                <a:alpha val="12934"/>
              </a:srgbClr>
            </a:outerShdw>
          </a:effectLst>
        </p:spPr>
        <p:txBody>
          <a:bodyPr lIns="0" tIns="0" rIns="0" bIns="0" anchor="ctr"/>
          <a:lstStyle/>
          <a:p>
            <a:pPr lvl="0">
              <a:defRPr>
                <a:solidFill>
                  <a:srgbClr val="FFFFFF"/>
                </a:solidFill>
              </a:defRPr>
            </a:pPr>
            <a:endParaRPr sz="5120"/>
          </a:p>
        </p:txBody>
      </p:sp>
      <p:sp>
        <p:nvSpPr>
          <p:cNvPr id="205" name="Shape 205"/>
          <p:cNvSpPr/>
          <p:nvPr/>
        </p:nvSpPr>
        <p:spPr>
          <a:xfrm>
            <a:off x="6849289" y="5214329"/>
            <a:ext cx="553036" cy="91916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4200">
                <a:solidFill>
                  <a:srgbClr val="000000"/>
                </a:solidFill>
                <a:latin typeface="Arial"/>
                <a:ea typeface="Arial"/>
                <a:cs typeface="Arial"/>
                <a:sym typeface="Arial"/>
              </a:defRPr>
            </a:lvl1pPr>
          </a:lstStyle>
          <a:p>
            <a:pPr lvl="0">
              <a:defRPr sz="1800"/>
            </a:pPr>
            <a:r>
              <a:rPr sz="5973" dirty="0"/>
              <a:t>R</a:t>
            </a:r>
          </a:p>
        </p:txBody>
      </p:sp>
      <p:sp>
        <p:nvSpPr>
          <p:cNvPr id="206" name="Shape 206"/>
          <p:cNvSpPr/>
          <p:nvPr/>
        </p:nvSpPr>
        <p:spPr>
          <a:xfrm>
            <a:off x="8497562" y="3575831"/>
            <a:ext cx="2066270" cy="393954"/>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800" b="1">
                <a:solidFill>
                  <a:srgbClr val="000000"/>
                </a:solidFill>
                <a:latin typeface="Arial"/>
                <a:ea typeface="Arial"/>
                <a:cs typeface="Arial"/>
                <a:sym typeface="Arial"/>
              </a:defRPr>
            </a:lvl1pPr>
          </a:lstStyle>
          <a:p>
            <a:pPr lvl="0">
              <a:defRPr b="0"/>
            </a:pPr>
            <a:r>
              <a:rPr sz="2560"/>
              <a:t>EN glutamine </a:t>
            </a:r>
          </a:p>
        </p:txBody>
      </p:sp>
      <p:sp>
        <p:nvSpPr>
          <p:cNvPr id="207" name="Shape 207"/>
          <p:cNvSpPr/>
          <p:nvPr/>
        </p:nvSpPr>
        <p:spPr>
          <a:xfrm>
            <a:off x="8361835" y="7371644"/>
            <a:ext cx="2043829" cy="7879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560" b="1">
                <a:latin typeface="Arial"/>
                <a:ea typeface="Arial"/>
                <a:cs typeface="Arial"/>
                <a:sym typeface="Arial"/>
              </a:rPr>
              <a:t>Maltodextran</a:t>
            </a:r>
          </a:p>
          <a:p>
            <a:pPr lvl="0">
              <a:defRPr sz="1800">
                <a:solidFill>
                  <a:srgbClr val="000000"/>
                </a:solidFill>
              </a:defRPr>
            </a:pPr>
            <a:r>
              <a:rPr sz="2560" b="1">
                <a:latin typeface="Arial"/>
                <a:ea typeface="Arial"/>
                <a:cs typeface="Arial"/>
                <a:sym typeface="Arial"/>
              </a:rPr>
              <a:t>placebo</a:t>
            </a:r>
          </a:p>
        </p:txBody>
      </p:sp>
      <p:sp>
        <p:nvSpPr>
          <p:cNvPr id="208" name="Shape 208"/>
          <p:cNvSpPr/>
          <p:nvPr/>
        </p:nvSpPr>
        <p:spPr>
          <a:xfrm>
            <a:off x="8078722" y="5192889"/>
            <a:ext cx="2430152" cy="78790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560">
                <a:latin typeface="Arial"/>
                <a:ea typeface="Arial"/>
                <a:cs typeface="Arial"/>
                <a:sym typeface="Arial"/>
              </a:rPr>
              <a:t>Concealed</a:t>
            </a:r>
            <a:endParaRPr sz="2560">
              <a:latin typeface="Calibri"/>
              <a:ea typeface="Calibri"/>
              <a:cs typeface="Calibri"/>
              <a:sym typeface="Calibri"/>
            </a:endParaRPr>
          </a:p>
          <a:p>
            <a:pPr lvl="0">
              <a:defRPr sz="1800">
                <a:solidFill>
                  <a:srgbClr val="000000"/>
                </a:solidFill>
              </a:defRPr>
            </a:pPr>
            <a:r>
              <a:rPr sz="2560">
                <a:latin typeface="Arial"/>
                <a:ea typeface="Arial"/>
                <a:cs typeface="Arial"/>
                <a:sym typeface="Arial"/>
              </a:rPr>
              <a:t>Stratified by site </a:t>
            </a:r>
          </a:p>
        </p:txBody>
      </p:sp>
      <p:sp>
        <p:nvSpPr>
          <p:cNvPr id="209" name="Shape 209"/>
          <p:cNvSpPr/>
          <p:nvPr/>
        </p:nvSpPr>
        <p:spPr>
          <a:xfrm>
            <a:off x="6545112" y="5100455"/>
            <a:ext cx="1161398" cy="10541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ln w="23813">
            <a:solidFill/>
            <a:round/>
          </a:ln>
        </p:spPr>
        <p:txBody>
          <a:bodyPr lIns="0" tIns="0" rIns="0" bIns="0"/>
          <a:lstStyle/>
          <a:p>
            <a:pPr lvl="0">
              <a:defRPr>
                <a:solidFill>
                  <a:srgbClr val="0033CC"/>
                </a:solidFill>
                <a:latin typeface="Antique Olive"/>
                <a:ea typeface="Antique Olive"/>
                <a:cs typeface="Antique Olive"/>
                <a:sym typeface="Antique Olive"/>
              </a:defRPr>
            </a:pPr>
            <a:endParaRPr sz="5120"/>
          </a:p>
        </p:txBody>
      </p:sp>
      <p:sp>
        <p:nvSpPr>
          <p:cNvPr id="210" name="Shape 210"/>
          <p:cNvSpPr/>
          <p:nvPr/>
        </p:nvSpPr>
        <p:spPr>
          <a:xfrm flipV="1">
            <a:off x="7316134" y="4052711"/>
            <a:ext cx="999526" cy="1086576"/>
          </a:xfrm>
          <a:prstGeom prst="line">
            <a:avLst/>
          </a:prstGeom>
          <a:ln w="49213">
            <a:solidFill/>
            <a:round/>
          </a:ln>
        </p:spPr>
        <p:txBody>
          <a:bodyPr lIns="0" tIns="0" rIns="0" bIns="0"/>
          <a:lstStyle/>
          <a:p>
            <a:pPr defTabSz="650230">
              <a:defRPr sz="1200">
                <a:solidFill>
                  <a:srgbClr val="000000"/>
                </a:solidFill>
                <a:latin typeface="+mn-lt"/>
                <a:ea typeface="+mn-ea"/>
                <a:cs typeface="+mn-cs"/>
                <a:sym typeface="Helvetica"/>
              </a:defRPr>
            </a:pPr>
            <a:endParaRPr sz="1707"/>
          </a:p>
        </p:txBody>
      </p:sp>
      <p:sp>
        <p:nvSpPr>
          <p:cNvPr id="211" name="Shape 211"/>
          <p:cNvSpPr/>
          <p:nvPr/>
        </p:nvSpPr>
        <p:spPr>
          <a:xfrm>
            <a:off x="8155358" y="3942081"/>
            <a:ext cx="307058" cy="279966"/>
          </a:xfrm>
          <a:custGeom>
            <a:avLst/>
            <a:gdLst/>
            <a:ahLst/>
            <a:cxnLst>
              <a:cxn ang="0">
                <a:pos x="wd2" y="hd2"/>
              </a:cxn>
              <a:cxn ang="5400000">
                <a:pos x="wd2" y="hd2"/>
              </a:cxn>
              <a:cxn ang="10800000">
                <a:pos x="wd2" y="hd2"/>
              </a:cxn>
              <a:cxn ang="16200000">
                <a:pos x="wd2" y="hd2"/>
              </a:cxn>
            </a:cxnLst>
            <a:rect l="0" t="0" r="r" b="b"/>
            <a:pathLst>
              <a:path w="21600" h="21600" extrusionOk="0">
                <a:moveTo>
                  <a:pt x="0" y="4112"/>
                </a:moveTo>
                <a:lnTo>
                  <a:pt x="21600" y="0"/>
                </a:lnTo>
                <a:lnTo>
                  <a:pt x="11598" y="21600"/>
                </a:lnTo>
                <a:lnTo>
                  <a:pt x="11066" y="8571"/>
                </a:lnTo>
                <a:lnTo>
                  <a:pt x="0" y="4112"/>
                </a:lnTo>
                <a:close/>
              </a:path>
            </a:pathLst>
          </a:custGeom>
          <a:solidFill/>
          <a:ln w="12700">
            <a:miter lim="400000"/>
          </a:ln>
        </p:spPr>
        <p:txBody>
          <a:bodyPr lIns="0" tIns="0" rIns="0" bIns="0"/>
          <a:lstStyle/>
          <a:p>
            <a:pPr lvl="0">
              <a:defRPr>
                <a:solidFill>
                  <a:srgbClr val="0033CC"/>
                </a:solidFill>
                <a:latin typeface="Antique Olive"/>
                <a:ea typeface="Antique Olive"/>
                <a:cs typeface="Antique Olive"/>
                <a:sym typeface="Antique Olive"/>
              </a:defRPr>
            </a:pPr>
            <a:endParaRPr sz="5120"/>
          </a:p>
        </p:txBody>
      </p:sp>
      <p:sp>
        <p:nvSpPr>
          <p:cNvPr id="212" name="Shape 212"/>
          <p:cNvSpPr/>
          <p:nvPr/>
        </p:nvSpPr>
        <p:spPr>
          <a:xfrm>
            <a:off x="7449342" y="6072373"/>
            <a:ext cx="733110" cy="1168321"/>
          </a:xfrm>
          <a:prstGeom prst="line">
            <a:avLst/>
          </a:prstGeom>
          <a:ln w="49213">
            <a:solidFill/>
            <a:round/>
          </a:ln>
        </p:spPr>
        <p:txBody>
          <a:bodyPr lIns="0" tIns="0" rIns="0" bIns="0"/>
          <a:lstStyle/>
          <a:p>
            <a:pPr defTabSz="650230">
              <a:defRPr sz="1200">
                <a:solidFill>
                  <a:srgbClr val="000000"/>
                </a:solidFill>
                <a:latin typeface="+mn-lt"/>
                <a:ea typeface="+mn-ea"/>
                <a:cs typeface="+mn-cs"/>
                <a:sym typeface="Helvetica"/>
              </a:defRPr>
            </a:pPr>
            <a:endParaRPr sz="1707"/>
          </a:p>
        </p:txBody>
      </p:sp>
      <p:sp>
        <p:nvSpPr>
          <p:cNvPr id="213" name="Shape 213"/>
          <p:cNvSpPr/>
          <p:nvPr/>
        </p:nvSpPr>
        <p:spPr>
          <a:xfrm rot="661725">
            <a:off x="8019892" y="7073618"/>
            <a:ext cx="304801" cy="288997"/>
          </a:xfrm>
          <a:custGeom>
            <a:avLst/>
            <a:gdLst/>
            <a:ahLst/>
            <a:cxnLst>
              <a:cxn ang="0">
                <a:pos x="wd2" y="hd2"/>
              </a:cxn>
              <a:cxn ang="5400000">
                <a:pos x="wd2" y="hd2"/>
              </a:cxn>
              <a:cxn ang="10800000">
                <a:pos x="wd2" y="hd2"/>
              </a:cxn>
              <a:cxn ang="16200000">
                <a:pos x="wd2" y="hd2"/>
              </a:cxn>
            </a:cxnLst>
            <a:rect l="0" t="0" r="r" b="b"/>
            <a:pathLst>
              <a:path w="21600" h="21600" extrusionOk="0">
                <a:moveTo>
                  <a:pt x="12874" y="0"/>
                </a:moveTo>
                <a:lnTo>
                  <a:pt x="21600" y="21600"/>
                </a:lnTo>
                <a:lnTo>
                  <a:pt x="0" y="16046"/>
                </a:lnTo>
                <a:lnTo>
                  <a:pt x="11527" y="12511"/>
                </a:lnTo>
                <a:lnTo>
                  <a:pt x="12874" y="0"/>
                </a:lnTo>
                <a:close/>
              </a:path>
            </a:pathLst>
          </a:custGeom>
          <a:solidFill/>
          <a:ln w="12700">
            <a:miter lim="400000"/>
          </a:ln>
        </p:spPr>
        <p:txBody>
          <a:bodyPr lIns="0" tIns="0" rIns="0" bIns="0"/>
          <a:lstStyle/>
          <a:p>
            <a:pPr lvl="0">
              <a:defRPr>
                <a:solidFill>
                  <a:srgbClr val="0033CC"/>
                </a:solidFill>
                <a:latin typeface="Antique Olive"/>
                <a:ea typeface="Antique Olive"/>
                <a:cs typeface="Antique Olive"/>
                <a:sym typeface="Antique Olive"/>
              </a:defRPr>
            </a:pPr>
            <a:endParaRPr sz="5120"/>
          </a:p>
        </p:txBody>
      </p:sp>
      <p:sp>
        <p:nvSpPr>
          <p:cNvPr id="214" name="Shape 214"/>
          <p:cNvSpPr/>
          <p:nvPr/>
        </p:nvSpPr>
        <p:spPr>
          <a:xfrm>
            <a:off x="7116781" y="2276262"/>
            <a:ext cx="3449886" cy="7441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endParaRPr sz="2560">
              <a:latin typeface="Calibri"/>
              <a:ea typeface="Calibri"/>
              <a:cs typeface="Calibri"/>
              <a:sym typeface="Calibri"/>
            </a:endParaRPr>
          </a:p>
          <a:p>
            <a:pPr lvl="0">
              <a:defRPr sz="1800">
                <a:solidFill>
                  <a:srgbClr val="000000"/>
                </a:solidFill>
              </a:defRPr>
            </a:pPr>
            <a:r>
              <a:rPr sz="2276" b="1">
                <a:latin typeface="Arial"/>
                <a:ea typeface="Arial"/>
                <a:cs typeface="Arial"/>
                <a:sym typeface="Arial"/>
              </a:rPr>
              <a:t>Double blind treatment</a:t>
            </a:r>
          </a:p>
        </p:txBody>
      </p:sp>
      <p:sp>
        <p:nvSpPr>
          <p:cNvPr id="215" name="Shape 215"/>
          <p:cNvSpPr/>
          <p:nvPr/>
        </p:nvSpPr>
        <p:spPr>
          <a:xfrm>
            <a:off x="10643949" y="5332102"/>
            <a:ext cx="1950721" cy="541868"/>
          </a:xfrm>
          <a:prstGeom prst="rightArrow">
            <a:avLst>
              <a:gd name="adj1" fmla="val 50000"/>
              <a:gd name="adj2" fmla="val 50000"/>
            </a:avLst>
          </a:prstGeom>
          <a:solidFill>
            <a:srgbClr val="4F81BD"/>
          </a:solidFill>
          <a:ln w="25400">
            <a:solidFill>
              <a:srgbClr val="385D8A"/>
            </a:solidFill>
            <a:round/>
          </a:ln>
        </p:spPr>
        <p:txBody>
          <a:bodyPr lIns="0" tIns="0" rIns="0" bIns="0" anchor="ctr"/>
          <a:lstStyle/>
          <a:p>
            <a:pPr lvl="0" algn="ctr">
              <a:defRPr sz="1800">
                <a:solidFill>
                  <a:srgbClr val="FFFFFF"/>
                </a:solidFill>
                <a:latin typeface="Calibri"/>
                <a:ea typeface="Calibri"/>
                <a:cs typeface="Calibri"/>
                <a:sym typeface="Calibri"/>
              </a:defRPr>
            </a:pPr>
            <a:endParaRPr sz="2560"/>
          </a:p>
        </p:txBody>
      </p:sp>
      <p:sp>
        <p:nvSpPr>
          <p:cNvPr id="216" name="Shape 216"/>
          <p:cNvSpPr/>
          <p:nvPr/>
        </p:nvSpPr>
        <p:spPr>
          <a:xfrm>
            <a:off x="12300638" y="5164022"/>
            <a:ext cx="2167467" cy="7879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defRPr sz="1800">
                <a:solidFill>
                  <a:srgbClr val="1F497D"/>
                </a:solidFill>
                <a:latin typeface="Arial"/>
                <a:ea typeface="Arial"/>
                <a:cs typeface="Arial"/>
                <a:sym typeface="Arial"/>
              </a:defRPr>
            </a:lvl1pPr>
          </a:lstStyle>
          <a:p>
            <a:pPr lvl="0">
              <a:defRPr>
                <a:solidFill>
                  <a:srgbClr val="000000"/>
                </a:solidFill>
              </a:defRPr>
            </a:pPr>
            <a:r>
              <a:rPr sz="2560"/>
              <a:t>6 month mortality</a:t>
            </a:r>
          </a:p>
        </p:txBody>
      </p:sp>
      <p:sp>
        <p:nvSpPr>
          <p:cNvPr id="217" name="Shape 217"/>
          <p:cNvSpPr/>
          <p:nvPr/>
        </p:nvSpPr>
        <p:spPr>
          <a:xfrm>
            <a:off x="3400477" y="3942459"/>
            <a:ext cx="3449886" cy="446506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lang="en-US" sz="2560" b="1" dirty="0">
                <a:solidFill>
                  <a:srgbClr val="C00000"/>
                </a:solidFill>
                <a:latin typeface="Arial"/>
                <a:ea typeface="Arial"/>
                <a:cs typeface="Arial"/>
                <a:sym typeface="Arial"/>
              </a:rPr>
              <a:t>12</a:t>
            </a:r>
            <a:r>
              <a:rPr sz="2560" b="1" dirty="0">
                <a:solidFill>
                  <a:srgbClr val="C00000"/>
                </a:solidFill>
                <a:latin typeface="Arial"/>
                <a:ea typeface="Arial"/>
                <a:cs typeface="Arial"/>
                <a:sym typeface="Arial"/>
              </a:rPr>
              <a:t>00</a:t>
            </a:r>
            <a:r>
              <a:rPr sz="2560" b="1" dirty="0">
                <a:latin typeface="Arial"/>
                <a:ea typeface="Arial"/>
                <a:cs typeface="Arial"/>
                <a:sym typeface="Arial"/>
              </a:rPr>
              <a:t> patients with TBSA </a:t>
            </a:r>
          </a:p>
          <a:p>
            <a:pPr lvl="0">
              <a:defRPr sz="1800">
                <a:solidFill>
                  <a:srgbClr val="000000"/>
                </a:solidFill>
              </a:defRPr>
            </a:pPr>
            <a:endParaRPr sz="2844" dirty="0">
              <a:latin typeface="Calibri"/>
              <a:ea typeface="Calibri"/>
              <a:cs typeface="Calibri"/>
              <a:sym typeface="Calibri"/>
            </a:endParaRPr>
          </a:p>
          <a:p>
            <a:pPr lvl="0">
              <a:defRPr sz="1800">
                <a:solidFill>
                  <a:srgbClr val="000000"/>
                </a:solidFill>
              </a:defRPr>
            </a:pPr>
            <a:r>
              <a:rPr sz="2276" dirty="0">
                <a:latin typeface="Arial"/>
                <a:ea typeface="Arial"/>
                <a:cs typeface="Arial"/>
                <a:sym typeface="Arial"/>
              </a:rPr>
              <a:t>≥ 20% if 18-</a:t>
            </a:r>
            <a:r>
              <a:rPr lang="en-US" sz="2276" dirty="0">
                <a:latin typeface="Arial"/>
                <a:ea typeface="Arial"/>
                <a:cs typeface="Arial"/>
                <a:sym typeface="Arial"/>
              </a:rPr>
              <a:t>3</a:t>
            </a:r>
            <a:r>
              <a:rPr sz="2276" dirty="0">
                <a:latin typeface="Arial"/>
                <a:ea typeface="Arial"/>
                <a:cs typeface="Arial"/>
                <a:sym typeface="Arial"/>
              </a:rPr>
              <a:t>9 </a:t>
            </a:r>
            <a:r>
              <a:rPr sz="2276" dirty="0" err="1">
                <a:latin typeface="Arial"/>
                <a:ea typeface="Arial"/>
                <a:cs typeface="Arial"/>
                <a:sym typeface="Arial"/>
              </a:rPr>
              <a:t>yrs</a:t>
            </a:r>
            <a:r>
              <a:rPr sz="2276" dirty="0">
                <a:latin typeface="Arial"/>
                <a:ea typeface="Arial"/>
                <a:cs typeface="Arial"/>
                <a:sym typeface="Arial"/>
              </a:rPr>
              <a:t> age</a:t>
            </a:r>
            <a:endParaRPr sz="2276" dirty="0">
              <a:latin typeface="Calibri"/>
              <a:ea typeface="Calibri"/>
              <a:cs typeface="Calibri"/>
              <a:sym typeface="Calibri"/>
            </a:endParaRPr>
          </a:p>
          <a:p>
            <a:pPr lvl="0">
              <a:defRPr sz="1800">
                <a:solidFill>
                  <a:srgbClr val="000000"/>
                </a:solidFill>
              </a:defRPr>
            </a:pPr>
            <a:endParaRPr sz="2276" dirty="0">
              <a:latin typeface="Calibri"/>
              <a:ea typeface="Calibri"/>
              <a:cs typeface="Calibri"/>
              <a:sym typeface="Calibri"/>
            </a:endParaRPr>
          </a:p>
          <a:p>
            <a:pPr lvl="0">
              <a:defRPr sz="1800">
                <a:solidFill>
                  <a:srgbClr val="000000"/>
                </a:solidFill>
              </a:defRPr>
            </a:pPr>
            <a:r>
              <a:rPr sz="2276" dirty="0">
                <a:latin typeface="Arial"/>
                <a:ea typeface="Arial"/>
                <a:cs typeface="Arial"/>
                <a:sym typeface="Arial"/>
              </a:rPr>
              <a:t>≥ 15% if 18-</a:t>
            </a:r>
            <a:r>
              <a:rPr lang="en-US" sz="2276" dirty="0">
                <a:latin typeface="Arial"/>
                <a:ea typeface="Arial"/>
                <a:cs typeface="Arial"/>
                <a:sym typeface="Arial"/>
              </a:rPr>
              <a:t>3</a:t>
            </a:r>
            <a:r>
              <a:rPr sz="2276" dirty="0">
                <a:latin typeface="Arial"/>
                <a:ea typeface="Arial"/>
                <a:cs typeface="Arial"/>
                <a:sym typeface="Arial"/>
              </a:rPr>
              <a:t>9 </a:t>
            </a:r>
            <a:r>
              <a:rPr sz="2276" dirty="0" err="1">
                <a:latin typeface="Arial"/>
                <a:ea typeface="Arial"/>
                <a:cs typeface="Arial"/>
                <a:sym typeface="Arial"/>
              </a:rPr>
              <a:t>yrs</a:t>
            </a:r>
            <a:r>
              <a:rPr sz="2276" dirty="0">
                <a:latin typeface="Arial"/>
                <a:ea typeface="Arial"/>
                <a:cs typeface="Arial"/>
                <a:sym typeface="Arial"/>
              </a:rPr>
              <a:t> age</a:t>
            </a:r>
            <a:endParaRPr sz="2276" dirty="0">
              <a:latin typeface="Calibri"/>
              <a:ea typeface="Calibri"/>
              <a:cs typeface="Calibri"/>
              <a:sym typeface="Calibri"/>
            </a:endParaRPr>
          </a:p>
          <a:p>
            <a:pPr lvl="0">
              <a:defRPr sz="1800">
                <a:solidFill>
                  <a:srgbClr val="000000"/>
                </a:solidFill>
              </a:defRPr>
            </a:pPr>
            <a:r>
              <a:rPr sz="2276" dirty="0">
                <a:latin typeface="Arial"/>
                <a:ea typeface="Arial"/>
                <a:cs typeface="Arial"/>
                <a:sym typeface="Arial"/>
              </a:rPr>
              <a:t>with inhalation injury</a:t>
            </a:r>
            <a:endParaRPr lang="en-US" sz="2276" dirty="0">
              <a:latin typeface="Arial"/>
              <a:ea typeface="Arial"/>
              <a:cs typeface="Arial"/>
              <a:sym typeface="Arial"/>
            </a:endParaRPr>
          </a:p>
          <a:p>
            <a:pPr lvl="0">
              <a:defRPr sz="1800">
                <a:solidFill>
                  <a:srgbClr val="000000"/>
                </a:solidFill>
              </a:defRPr>
            </a:pPr>
            <a:endParaRPr lang="en-US" sz="2276" dirty="0">
              <a:latin typeface="Arial"/>
              <a:ea typeface="Arial"/>
              <a:cs typeface="Arial"/>
              <a:sym typeface="Arial"/>
            </a:endParaRPr>
          </a:p>
          <a:p>
            <a:pPr>
              <a:defRPr sz="1800">
                <a:solidFill>
                  <a:srgbClr val="000000"/>
                </a:solidFill>
              </a:defRPr>
            </a:pPr>
            <a:r>
              <a:rPr lang="en-CA" sz="2276" dirty="0">
                <a:latin typeface="Arial"/>
                <a:ea typeface="Arial"/>
                <a:cs typeface="Arial"/>
                <a:sym typeface="Arial"/>
              </a:rPr>
              <a:t>≥ 15% if 40-59 </a:t>
            </a:r>
            <a:r>
              <a:rPr lang="en-CA" sz="2276" dirty="0" err="1">
                <a:latin typeface="Arial"/>
                <a:ea typeface="Arial"/>
                <a:cs typeface="Arial"/>
                <a:sym typeface="Arial"/>
              </a:rPr>
              <a:t>yrs</a:t>
            </a:r>
            <a:r>
              <a:rPr lang="en-CA" sz="2276" dirty="0">
                <a:latin typeface="Arial"/>
                <a:ea typeface="Arial"/>
                <a:cs typeface="Arial"/>
                <a:sym typeface="Arial"/>
              </a:rPr>
              <a:t> age</a:t>
            </a:r>
            <a:endParaRPr sz="2276" dirty="0">
              <a:latin typeface="Calibri"/>
              <a:ea typeface="Calibri"/>
              <a:cs typeface="Calibri"/>
              <a:sym typeface="Calibri"/>
            </a:endParaRPr>
          </a:p>
          <a:p>
            <a:pPr lvl="0">
              <a:defRPr sz="1800">
                <a:solidFill>
                  <a:srgbClr val="000000"/>
                </a:solidFill>
              </a:defRPr>
            </a:pPr>
            <a:endParaRPr sz="2276" dirty="0">
              <a:latin typeface="Calibri"/>
              <a:ea typeface="Calibri"/>
              <a:cs typeface="Calibri"/>
              <a:sym typeface="Calibri"/>
            </a:endParaRPr>
          </a:p>
          <a:p>
            <a:pPr lvl="0">
              <a:defRPr sz="1800">
                <a:solidFill>
                  <a:srgbClr val="000000"/>
                </a:solidFill>
              </a:defRPr>
            </a:pPr>
            <a:r>
              <a:rPr sz="2276" dirty="0">
                <a:latin typeface="Arial"/>
                <a:ea typeface="Arial"/>
                <a:cs typeface="Arial"/>
                <a:sym typeface="Arial"/>
              </a:rPr>
              <a:t>≥ 10% if </a:t>
            </a:r>
            <a:r>
              <a:rPr sz="2276" dirty="0">
                <a:latin typeface="Antique Olive"/>
                <a:ea typeface="Antique Olive"/>
                <a:cs typeface="Antique Olive"/>
                <a:sym typeface="Antique Olive"/>
              </a:rPr>
              <a:t>≥</a:t>
            </a:r>
            <a:r>
              <a:rPr sz="2276" dirty="0">
                <a:latin typeface="Arial"/>
                <a:ea typeface="Arial"/>
                <a:cs typeface="Arial"/>
                <a:sym typeface="Arial"/>
              </a:rPr>
              <a:t> 60 </a:t>
            </a:r>
            <a:r>
              <a:rPr sz="2276" dirty="0" err="1">
                <a:latin typeface="Arial"/>
                <a:ea typeface="Arial"/>
                <a:cs typeface="Arial"/>
                <a:sym typeface="Arial"/>
              </a:rPr>
              <a:t>yrs</a:t>
            </a:r>
            <a:r>
              <a:rPr sz="2276" dirty="0">
                <a:latin typeface="Arial"/>
                <a:ea typeface="Arial"/>
                <a:cs typeface="Arial"/>
                <a:sym typeface="Arial"/>
              </a:rPr>
              <a:t> age  </a:t>
            </a:r>
            <a:endParaRPr sz="2560" dirty="0">
              <a:latin typeface="Calibri"/>
              <a:ea typeface="Calibri"/>
              <a:cs typeface="Calibri"/>
              <a:sym typeface="Calibri"/>
            </a:endParaRPr>
          </a:p>
          <a:p>
            <a:pPr lvl="0">
              <a:defRPr sz="1800">
                <a:solidFill>
                  <a:srgbClr val="000000"/>
                </a:solidFill>
              </a:defRPr>
            </a:pPr>
            <a:endParaRPr sz="2844" dirty="0">
              <a:latin typeface="Calibri"/>
              <a:ea typeface="Calibri"/>
              <a:cs typeface="Calibri"/>
              <a:sym typeface="Calibri"/>
            </a:endParaRPr>
          </a:p>
        </p:txBody>
      </p:sp>
      <p:sp>
        <p:nvSpPr>
          <p:cNvPr id="218" name="Shape 218"/>
          <p:cNvSpPr/>
          <p:nvPr/>
        </p:nvSpPr>
        <p:spPr>
          <a:xfrm>
            <a:off x="4442952" y="1011759"/>
            <a:ext cx="8797544" cy="967701"/>
          </a:xfrm>
          <a:prstGeom prst="rect">
            <a:avLst/>
          </a:prstGeom>
          <a:ln w="12700">
            <a:miter lim="400000"/>
          </a:ln>
          <a:extLst>
            <a:ext uri="{C572A759-6A51-4108-AA02-DFA0A04FC94B}">
              <ma14:wrappingTextBoxFlag xmlns:ma14="http://schemas.microsoft.com/office/mac/drawingml/2011/main" xmlns="" val="1"/>
            </a:ext>
          </a:extLst>
        </p:spPr>
        <p:txBody>
          <a:bodyPr lIns="65023" rIns="65023" anchor="ctr">
            <a:spAutoFit/>
          </a:bodyPr>
          <a:lstStyle/>
          <a:p>
            <a:pPr lvl="0" algn="ctr">
              <a:defRPr sz="1800">
                <a:solidFill>
                  <a:srgbClr val="000000"/>
                </a:solidFill>
              </a:defRPr>
            </a:pPr>
            <a:r>
              <a:rPr sz="2844" dirty="0"/>
              <a:t>A </a:t>
            </a:r>
            <a:r>
              <a:rPr sz="2844" b="1" u="sng" dirty="0" err="1"/>
              <a:t>R</a:t>
            </a:r>
            <a:r>
              <a:rPr sz="2844" b="1" dirty="0" err="1"/>
              <a:t>andomiz</a:t>
            </a:r>
            <a:r>
              <a:rPr sz="2844" b="1" u="sng" dirty="0" err="1"/>
              <a:t>E</a:t>
            </a:r>
            <a:r>
              <a:rPr sz="2844" b="1" dirty="0" err="1"/>
              <a:t>d</a:t>
            </a:r>
            <a:r>
              <a:rPr sz="2844" b="1" dirty="0"/>
              <a:t> Trial of </a:t>
            </a:r>
            <a:r>
              <a:rPr sz="2844" b="1" u="sng" dirty="0" err="1"/>
              <a:t>EN</a:t>
            </a:r>
            <a:r>
              <a:rPr sz="2844" b="1" dirty="0" err="1"/>
              <a:t>t</a:t>
            </a:r>
            <a:r>
              <a:rPr sz="2844" b="1" u="sng" dirty="0" err="1"/>
              <a:t>ER</a:t>
            </a:r>
            <a:r>
              <a:rPr sz="2844" b="1" dirty="0" err="1"/>
              <a:t>al</a:t>
            </a:r>
            <a:r>
              <a:rPr sz="2844" b="1" dirty="0"/>
              <a:t> </a:t>
            </a:r>
            <a:r>
              <a:rPr sz="2844" b="1" u="sng" dirty="0"/>
              <a:t>G</a:t>
            </a:r>
            <a:r>
              <a:rPr sz="2844" b="1" dirty="0"/>
              <a:t>lutamine to </a:t>
            </a:r>
            <a:r>
              <a:rPr sz="2844" b="1" dirty="0" err="1"/>
              <a:t>Minim</a:t>
            </a:r>
            <a:r>
              <a:rPr sz="2844" b="1" u="sng" dirty="0" err="1"/>
              <a:t>IZE</a:t>
            </a:r>
            <a:r>
              <a:rPr sz="2844" b="1" dirty="0"/>
              <a:t> Thermal Injury:</a:t>
            </a:r>
          </a:p>
        </p:txBody>
      </p:sp>
      <p:sp>
        <p:nvSpPr>
          <p:cNvPr id="219" name="Shape 219"/>
          <p:cNvSpPr/>
          <p:nvPr/>
        </p:nvSpPr>
        <p:spPr>
          <a:xfrm>
            <a:off x="2452154" y="8864356"/>
            <a:ext cx="133407" cy="578065"/>
          </a:xfrm>
          <a:prstGeom prst="rect">
            <a:avLst/>
          </a:prstGeom>
          <a:solidFill>
            <a:srgbClr val="3333CC"/>
          </a:solidFill>
          <a:ln w="12700">
            <a:miter lim="400000"/>
          </a:ln>
        </p:spPr>
        <p:txBody>
          <a:bodyPr lIns="0" tIns="0" rIns="0" bIns="0" anchor="ctr"/>
          <a:lstStyle/>
          <a:p>
            <a:pPr lvl="0">
              <a:defRPr>
                <a:solidFill>
                  <a:srgbClr val="FFFFFF"/>
                </a:solidFill>
              </a:defRPr>
            </a:pPr>
            <a:endParaRPr sz="5120"/>
          </a:p>
        </p:txBody>
      </p:sp>
      <p:grpSp>
        <p:nvGrpSpPr>
          <p:cNvPr id="4" name="Group 3"/>
          <p:cNvGrpSpPr/>
          <p:nvPr/>
        </p:nvGrpSpPr>
        <p:grpSpPr>
          <a:xfrm>
            <a:off x="9591834" y="8217439"/>
            <a:ext cx="5146344" cy="656524"/>
            <a:chOff x="6643077" y="5408792"/>
            <a:chExt cx="2297723" cy="717010"/>
          </a:xfrm>
        </p:grpSpPr>
        <p:sp>
          <p:nvSpPr>
            <p:cNvPr id="2" name="Rectangle 1"/>
            <p:cNvSpPr/>
            <p:nvPr/>
          </p:nvSpPr>
          <p:spPr>
            <a:xfrm>
              <a:off x="6643077" y="5501687"/>
              <a:ext cx="2297723" cy="525904"/>
            </a:xfrm>
            <a:prstGeom prst="rect">
              <a:avLst/>
            </a:prstGeom>
            <a:solidFill>
              <a:srgbClr val="0070C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algn="l" defTabSz="1300460" rtl="0" latinLnBrk="1" hangingPunct="0"/>
              <a:endParaRPr lang="en-CA" sz="2276">
                <a:solidFill>
                  <a:srgbClr val="FFFF00"/>
                </a:solidFill>
                <a:latin typeface="Times New Roman"/>
                <a:ea typeface="Times New Roman"/>
                <a:cs typeface="Times New Roman"/>
                <a:sym typeface="Times New Roman"/>
              </a:endParaRPr>
            </a:p>
          </p:txBody>
        </p:sp>
        <p:sp>
          <p:nvSpPr>
            <p:cNvPr id="3" name="TextBox 2"/>
            <p:cNvSpPr txBox="1"/>
            <p:nvPr/>
          </p:nvSpPr>
          <p:spPr>
            <a:xfrm>
              <a:off x="6643077" y="5408792"/>
              <a:ext cx="2297723" cy="7170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algn="l" defTabSz="1300460" rtl="0" latinLnBrk="1" hangingPunct="0"/>
              <a:r>
                <a:rPr lang="en-CA" sz="3413" dirty="0">
                  <a:solidFill>
                    <a:schemeClr val="bg1"/>
                  </a:solidFill>
                  <a:latin typeface="Arial Black" panose="020B0A04020102020204" pitchFamily="34" charset="0"/>
                  <a:sym typeface="Times New Roman"/>
                </a:rPr>
                <a:t>785 enrolled to date!</a:t>
              </a:r>
            </a:p>
          </p:txBody>
        </p:sp>
      </p:grpSp>
      <p:pic>
        <p:nvPicPr>
          <p:cNvPr id="22" name="image2.png"/>
          <p:cNvPicPr/>
          <p:nvPr/>
        </p:nvPicPr>
        <p:blipFill>
          <a:blip r:embed="rId4"/>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1743055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0404105" y="6827520"/>
            <a:ext cx="4334933" cy="1733973"/>
          </a:xfrm>
          <a:prstGeom prst="rect">
            <a:avLst/>
          </a:prstGeom>
          <a:solidFill>
            <a:srgbClr val="FFFF00"/>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CA" altLang="en-US" sz="2844"/>
          </a:p>
        </p:txBody>
      </p:sp>
      <p:sp>
        <p:nvSpPr>
          <p:cNvPr id="64515" name="AutoShape 3"/>
          <p:cNvSpPr>
            <a:spLocks noChangeArrowheads="1"/>
          </p:cNvSpPr>
          <p:nvPr/>
        </p:nvSpPr>
        <p:spPr bwMode="auto">
          <a:xfrm>
            <a:off x="8132780" y="4526845"/>
            <a:ext cx="1447236" cy="1704622"/>
          </a:xfrm>
          <a:prstGeom prst="triangle">
            <a:avLst>
              <a:gd name="adj" fmla="val 50000"/>
            </a:avLst>
          </a:prstGeom>
          <a:solidFill>
            <a:srgbClr val="599DE7"/>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GB" altLang="en-US" sz="1138"/>
          </a:p>
        </p:txBody>
      </p:sp>
      <p:sp>
        <p:nvSpPr>
          <p:cNvPr id="64516" name="Line 4"/>
          <p:cNvSpPr>
            <a:spLocks noChangeShapeType="1"/>
          </p:cNvSpPr>
          <p:nvPr/>
        </p:nvSpPr>
        <p:spPr bwMode="auto">
          <a:xfrm>
            <a:off x="7297403" y="3957886"/>
            <a:ext cx="3113476" cy="851182"/>
          </a:xfrm>
          <a:prstGeom prst="line">
            <a:avLst/>
          </a:prstGeom>
          <a:noFill/>
          <a:ln w="136525">
            <a:solidFill>
              <a:srgbClr val="000B2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5120"/>
          </a:p>
        </p:txBody>
      </p:sp>
      <p:sp>
        <p:nvSpPr>
          <p:cNvPr id="64517" name="Rectangle 5"/>
          <p:cNvSpPr>
            <a:spLocks noChangeArrowheads="1"/>
          </p:cNvSpPr>
          <p:nvPr/>
        </p:nvSpPr>
        <p:spPr bwMode="auto">
          <a:xfrm>
            <a:off x="5416675" y="3576320"/>
            <a:ext cx="2081671" cy="670561"/>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CA" altLang="en-US" sz="2844"/>
          </a:p>
        </p:txBody>
      </p:sp>
      <p:sp>
        <p:nvSpPr>
          <p:cNvPr id="398342" name="AutoShape 6"/>
          <p:cNvSpPr>
            <a:spLocks noChangeArrowheads="1"/>
          </p:cNvSpPr>
          <p:nvPr/>
        </p:nvSpPr>
        <p:spPr bwMode="auto">
          <a:xfrm>
            <a:off x="6107555" y="4285263"/>
            <a:ext cx="507999" cy="492196"/>
          </a:xfrm>
          <a:prstGeom prst="upArrow">
            <a:avLst>
              <a:gd name="adj1" fmla="val 50000"/>
              <a:gd name="adj2" fmla="val 25000"/>
            </a:avLst>
          </a:prstGeom>
          <a:gradFill rotWithShape="0">
            <a:gsLst>
              <a:gs pos="0">
                <a:schemeClr val="accent2">
                  <a:gamma/>
                  <a:shade val="46275"/>
                  <a:invGamma/>
                </a:schemeClr>
              </a:gs>
              <a:gs pos="100000">
                <a:schemeClr val="accent2"/>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CA" sz="5120"/>
          </a:p>
        </p:txBody>
      </p:sp>
      <p:sp>
        <p:nvSpPr>
          <p:cNvPr id="64519" name="Rectangle 7"/>
          <p:cNvSpPr>
            <a:spLocks noChangeArrowheads="1"/>
          </p:cNvSpPr>
          <p:nvPr/>
        </p:nvSpPr>
        <p:spPr bwMode="auto">
          <a:xfrm>
            <a:off x="10336371" y="3603414"/>
            <a:ext cx="2025227" cy="1776872"/>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CA" altLang="en-US" sz="2844"/>
          </a:p>
        </p:txBody>
      </p:sp>
      <p:sp>
        <p:nvSpPr>
          <p:cNvPr id="398344" name="AutoShape 8"/>
          <p:cNvSpPr>
            <a:spLocks noChangeArrowheads="1"/>
          </p:cNvSpPr>
          <p:nvPr/>
        </p:nvSpPr>
        <p:spPr bwMode="auto">
          <a:xfrm>
            <a:off x="11097243" y="3034453"/>
            <a:ext cx="505742" cy="496711"/>
          </a:xfrm>
          <a:prstGeom prst="downArrow">
            <a:avLst>
              <a:gd name="adj1" fmla="val 50000"/>
              <a:gd name="adj2" fmla="val 25000"/>
            </a:avLst>
          </a:prstGeom>
          <a:gradFill rotWithShape="0">
            <a:gsLst>
              <a:gs pos="0">
                <a:schemeClr val="accent2"/>
              </a:gs>
              <a:gs pos="100000">
                <a:schemeClr val="accent2">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CA" sz="5120"/>
          </a:p>
        </p:txBody>
      </p:sp>
      <p:sp>
        <p:nvSpPr>
          <p:cNvPr id="64521" name="Text Box 9"/>
          <p:cNvSpPr txBox="1">
            <a:spLocks noChangeArrowheads="1"/>
          </p:cNvSpPr>
          <p:nvPr/>
        </p:nvSpPr>
        <p:spPr bwMode="auto">
          <a:xfrm>
            <a:off x="5439253" y="3648569"/>
            <a:ext cx="2059093" cy="54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nSpc>
                <a:spcPct val="60000"/>
              </a:lnSpc>
              <a:spcBef>
                <a:spcPct val="50000"/>
              </a:spcBef>
              <a:buFontTx/>
              <a:buNone/>
            </a:pPr>
            <a:r>
              <a:rPr lang="de-DE" altLang="en-US" sz="1707" dirty="0">
                <a:solidFill>
                  <a:schemeClr val="bg2"/>
                </a:solidFill>
              </a:rPr>
              <a:t>OFR</a:t>
            </a:r>
          </a:p>
          <a:p>
            <a:pPr>
              <a:lnSpc>
                <a:spcPct val="60000"/>
              </a:lnSpc>
              <a:spcBef>
                <a:spcPct val="50000"/>
              </a:spcBef>
              <a:buFontTx/>
              <a:buNone/>
            </a:pPr>
            <a:r>
              <a:rPr lang="de-DE" altLang="en-US" sz="1707" dirty="0">
                <a:solidFill>
                  <a:schemeClr val="bg2"/>
                </a:solidFill>
              </a:rPr>
              <a:t>CONSUMPTION</a:t>
            </a:r>
          </a:p>
        </p:txBody>
      </p:sp>
      <p:sp>
        <p:nvSpPr>
          <p:cNvPr id="64522" name="Text Box 10"/>
          <p:cNvSpPr txBox="1">
            <a:spLocks noChangeArrowheads="1"/>
          </p:cNvSpPr>
          <p:nvPr/>
        </p:nvSpPr>
        <p:spPr bwMode="auto">
          <a:xfrm>
            <a:off x="10383787" y="4027876"/>
            <a:ext cx="1977812" cy="74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de-DE" altLang="en-US" sz="1707" dirty="0">
                <a:solidFill>
                  <a:schemeClr val="bg2"/>
                </a:solidFill>
              </a:rPr>
              <a:t>OFR</a:t>
            </a:r>
          </a:p>
          <a:p>
            <a:pPr>
              <a:spcBef>
                <a:spcPct val="50000"/>
              </a:spcBef>
              <a:buFontTx/>
              <a:buNone/>
            </a:pPr>
            <a:r>
              <a:rPr lang="de-DE" altLang="en-US" sz="1707" dirty="0">
                <a:solidFill>
                  <a:schemeClr val="bg2"/>
                </a:solidFill>
              </a:rPr>
              <a:t>PRODUCTION</a:t>
            </a:r>
          </a:p>
        </p:txBody>
      </p:sp>
      <p:sp>
        <p:nvSpPr>
          <p:cNvPr id="64523" name="Text Box 11"/>
          <p:cNvSpPr txBox="1">
            <a:spLocks noChangeArrowheads="1"/>
          </p:cNvSpPr>
          <p:nvPr/>
        </p:nvSpPr>
        <p:spPr bwMode="auto">
          <a:xfrm>
            <a:off x="5281975" y="4809067"/>
            <a:ext cx="2226892" cy="114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707"/>
              <a:t>Depletion of</a:t>
            </a:r>
          </a:p>
          <a:p>
            <a:pPr>
              <a:spcBef>
                <a:spcPct val="0"/>
              </a:spcBef>
              <a:buFontTx/>
              <a:buNone/>
            </a:pPr>
            <a:r>
              <a:rPr lang="en-GB" altLang="en-US" sz="1707"/>
              <a:t>Antioxidant Enzymes</a:t>
            </a:r>
          </a:p>
          <a:p>
            <a:pPr>
              <a:spcBef>
                <a:spcPct val="0"/>
              </a:spcBef>
              <a:buFontTx/>
              <a:buNone/>
            </a:pPr>
            <a:r>
              <a:rPr lang="en-GB" altLang="en-US" sz="1707"/>
              <a:t>OFR Scavengers</a:t>
            </a:r>
          </a:p>
          <a:p>
            <a:pPr>
              <a:spcBef>
                <a:spcPct val="0"/>
              </a:spcBef>
              <a:buFontTx/>
              <a:buNone/>
            </a:pPr>
            <a:r>
              <a:rPr lang="en-GB" altLang="en-US" sz="1707"/>
              <a:t> Vitamins/Cofactors</a:t>
            </a:r>
            <a:endParaRPr lang="en-GB" altLang="en-US" sz="1280"/>
          </a:p>
        </p:txBody>
      </p:sp>
      <p:sp>
        <p:nvSpPr>
          <p:cNvPr id="64524" name="Text Box 12"/>
          <p:cNvSpPr txBox="1">
            <a:spLocks noChangeArrowheads="1"/>
          </p:cNvSpPr>
          <p:nvPr/>
        </p:nvSpPr>
        <p:spPr bwMode="auto">
          <a:xfrm>
            <a:off x="10598270" y="2059093"/>
            <a:ext cx="1438214" cy="88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1707"/>
              <a:t>Infection</a:t>
            </a:r>
          </a:p>
          <a:p>
            <a:pPr>
              <a:spcBef>
                <a:spcPct val="0"/>
              </a:spcBef>
              <a:buFontTx/>
              <a:buNone/>
            </a:pPr>
            <a:r>
              <a:rPr lang="en-GB" altLang="en-US" sz="1707"/>
              <a:t>Inflammation</a:t>
            </a:r>
            <a:br>
              <a:rPr lang="en-GB" altLang="en-US" sz="1707"/>
            </a:br>
            <a:r>
              <a:rPr lang="en-GB" altLang="en-US" sz="1707"/>
              <a:t>Ischemia</a:t>
            </a:r>
            <a:endParaRPr lang="en-GB" altLang="en-US" sz="1280"/>
          </a:p>
        </p:txBody>
      </p:sp>
      <p:sp>
        <p:nvSpPr>
          <p:cNvPr id="64525" name="Text Box 13"/>
          <p:cNvSpPr txBox="1">
            <a:spLocks noChangeArrowheads="1"/>
          </p:cNvSpPr>
          <p:nvPr/>
        </p:nvSpPr>
        <p:spPr bwMode="auto">
          <a:xfrm>
            <a:off x="2167731" y="758614"/>
            <a:ext cx="12246187"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GB" altLang="en-US" sz="2560"/>
          </a:p>
        </p:txBody>
      </p:sp>
      <p:sp>
        <p:nvSpPr>
          <p:cNvPr id="64526" name="Text Box 14"/>
          <p:cNvSpPr txBox="1">
            <a:spLocks noChangeArrowheads="1"/>
          </p:cNvSpPr>
          <p:nvPr/>
        </p:nvSpPr>
        <p:spPr bwMode="auto">
          <a:xfrm>
            <a:off x="2365917" y="7261014"/>
            <a:ext cx="5808000" cy="48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560"/>
              <a:t>OFR production &gt; OFR consumption =</a:t>
            </a:r>
          </a:p>
        </p:txBody>
      </p:sp>
      <p:sp>
        <p:nvSpPr>
          <p:cNvPr id="64527" name="Line 15"/>
          <p:cNvSpPr>
            <a:spLocks noChangeShapeType="1"/>
          </p:cNvSpPr>
          <p:nvPr/>
        </p:nvSpPr>
        <p:spPr bwMode="auto">
          <a:xfrm>
            <a:off x="3576585" y="1950720"/>
            <a:ext cx="986197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5120"/>
          </a:p>
        </p:txBody>
      </p:sp>
      <p:sp>
        <p:nvSpPr>
          <p:cNvPr id="64528" name="Text Box 16"/>
          <p:cNvSpPr txBox="1">
            <a:spLocks noChangeArrowheads="1"/>
          </p:cNvSpPr>
          <p:nvPr/>
        </p:nvSpPr>
        <p:spPr bwMode="auto">
          <a:xfrm>
            <a:off x="10702932" y="6827521"/>
            <a:ext cx="3890809" cy="166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560"/>
              <a:t>Impaired</a:t>
            </a:r>
          </a:p>
          <a:p>
            <a:pPr>
              <a:spcBef>
                <a:spcPct val="0"/>
              </a:spcBef>
              <a:buFontTx/>
              <a:buNone/>
            </a:pPr>
            <a:r>
              <a:rPr lang="en-US" altLang="en-US" sz="2560"/>
              <a:t>- organ function</a:t>
            </a:r>
          </a:p>
          <a:p>
            <a:pPr>
              <a:spcBef>
                <a:spcPct val="0"/>
              </a:spcBef>
              <a:buFontTx/>
              <a:buNone/>
            </a:pPr>
            <a:r>
              <a:rPr lang="en-US" altLang="en-US" sz="2560"/>
              <a:t>- immune function</a:t>
            </a:r>
          </a:p>
          <a:p>
            <a:pPr>
              <a:spcBef>
                <a:spcPct val="0"/>
              </a:spcBef>
              <a:buFontTx/>
              <a:buNone/>
            </a:pPr>
            <a:r>
              <a:rPr lang="en-US" altLang="en-US" sz="2560"/>
              <a:t>- mucosal barrier function</a:t>
            </a:r>
          </a:p>
        </p:txBody>
      </p:sp>
      <p:sp>
        <p:nvSpPr>
          <p:cNvPr id="64529" name="Text Box 17"/>
          <p:cNvSpPr txBox="1">
            <a:spLocks noChangeArrowheads="1"/>
          </p:cNvSpPr>
          <p:nvPr/>
        </p:nvSpPr>
        <p:spPr bwMode="auto">
          <a:xfrm>
            <a:off x="10482169" y="9103361"/>
            <a:ext cx="4269117"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844"/>
              <a:t>Complications and Death</a:t>
            </a:r>
            <a:endParaRPr lang="en-US" altLang="en-US" sz="1991"/>
          </a:p>
        </p:txBody>
      </p:sp>
      <p:sp>
        <p:nvSpPr>
          <p:cNvPr id="64530" name="Text Box 18"/>
          <p:cNvSpPr txBox="1">
            <a:spLocks noChangeArrowheads="1"/>
          </p:cNvSpPr>
          <p:nvPr/>
        </p:nvSpPr>
        <p:spPr bwMode="auto">
          <a:xfrm>
            <a:off x="8275605" y="7152641"/>
            <a:ext cx="1739579" cy="792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n-US" sz="2276">
                <a:solidFill>
                  <a:schemeClr val="hlink"/>
                </a:solidFill>
              </a:rPr>
              <a:t>OXIDATIVE</a:t>
            </a:r>
          </a:p>
          <a:p>
            <a:pPr>
              <a:spcBef>
                <a:spcPct val="0"/>
              </a:spcBef>
              <a:buFontTx/>
              <a:buNone/>
            </a:pPr>
            <a:r>
              <a:rPr lang="en-GB" altLang="en-US" sz="2276">
                <a:solidFill>
                  <a:schemeClr val="hlink"/>
                </a:solidFill>
              </a:rPr>
              <a:t>STRESS</a:t>
            </a:r>
            <a:endParaRPr lang="en-US" altLang="en-US" sz="2276">
              <a:solidFill>
                <a:schemeClr val="hlink"/>
              </a:solidFill>
            </a:endParaRPr>
          </a:p>
        </p:txBody>
      </p:sp>
      <p:sp>
        <p:nvSpPr>
          <p:cNvPr id="64531" name="Line 19"/>
          <p:cNvSpPr>
            <a:spLocks noChangeShapeType="1"/>
          </p:cNvSpPr>
          <p:nvPr/>
        </p:nvSpPr>
        <p:spPr bwMode="auto">
          <a:xfrm>
            <a:off x="9862238" y="7694507"/>
            <a:ext cx="43349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5120"/>
          </a:p>
        </p:txBody>
      </p:sp>
      <p:sp>
        <p:nvSpPr>
          <p:cNvPr id="64532" name="Line 20"/>
          <p:cNvSpPr>
            <a:spLocks noChangeShapeType="1"/>
          </p:cNvSpPr>
          <p:nvPr/>
        </p:nvSpPr>
        <p:spPr bwMode="auto">
          <a:xfrm rot="5253731">
            <a:off x="12139207" y="8777111"/>
            <a:ext cx="433493" cy="225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5120"/>
          </a:p>
        </p:txBody>
      </p:sp>
      <p:sp>
        <p:nvSpPr>
          <p:cNvPr id="64533" name="Line 21"/>
          <p:cNvSpPr>
            <a:spLocks noChangeShapeType="1"/>
          </p:cNvSpPr>
          <p:nvPr/>
        </p:nvSpPr>
        <p:spPr bwMode="auto">
          <a:xfrm>
            <a:off x="3684958" y="6502400"/>
            <a:ext cx="986197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sz="5120"/>
          </a:p>
        </p:txBody>
      </p:sp>
      <p:sp>
        <p:nvSpPr>
          <p:cNvPr id="56342" name="Rectangle 22"/>
          <p:cNvSpPr>
            <a:spLocks noChangeArrowheads="1"/>
          </p:cNvSpPr>
          <p:nvPr/>
        </p:nvSpPr>
        <p:spPr bwMode="auto">
          <a:xfrm>
            <a:off x="2167731" y="169334"/>
            <a:ext cx="13004800" cy="1815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ct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defRPr/>
            </a:pPr>
            <a:r>
              <a:rPr lang="en-US" altLang="en-US" sz="5120" b="1" dirty="0">
                <a:solidFill>
                  <a:srgbClr val="0000FF"/>
                </a:solidFill>
                <a:latin typeface="+mj-lt"/>
              </a:rPr>
              <a:t>Rationale for Antioxidants</a:t>
            </a:r>
          </a:p>
        </p:txBody>
      </p:sp>
      <p:pic>
        <p:nvPicPr>
          <p:cNvPr id="23"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36781569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2811198" y="164818"/>
            <a:ext cx="11704320" cy="1625600"/>
          </a:xfrm>
        </p:spPr>
        <p:txBody>
          <a:bodyPr/>
          <a:lstStyle/>
          <a:p>
            <a:r>
              <a:rPr lang="en-CA" altLang="en-US" sz="4551" b="1" cap="none" dirty="0">
                <a:solidFill>
                  <a:srgbClr val="0000FF"/>
                </a:solidFill>
                <a:latin typeface="+mj-lt"/>
              </a:rPr>
              <a:t>Selenium in Critical Illness</a:t>
            </a:r>
          </a:p>
        </p:txBody>
      </p:sp>
      <p:sp>
        <p:nvSpPr>
          <p:cNvPr id="93187" name="Content Placeholder 2"/>
          <p:cNvSpPr>
            <a:spLocks noGrp="1"/>
          </p:cNvSpPr>
          <p:nvPr>
            <p:ph idx="1"/>
          </p:nvPr>
        </p:nvSpPr>
        <p:spPr>
          <a:xfrm>
            <a:off x="2817971" y="2797387"/>
            <a:ext cx="11704320" cy="6436924"/>
          </a:xfrm>
        </p:spPr>
        <p:txBody>
          <a:bodyPr/>
          <a:lstStyle/>
          <a:p>
            <a:endParaRPr lang="en-CA" altLang="en-US"/>
          </a:p>
        </p:txBody>
      </p:sp>
      <p:sp>
        <p:nvSpPr>
          <p:cNvPr id="93188" name="Textfeld 1"/>
          <p:cNvSpPr txBox="1">
            <a:spLocks noChangeArrowheads="1"/>
          </p:cNvSpPr>
          <p:nvPr/>
        </p:nvSpPr>
        <p:spPr bwMode="auto">
          <a:xfrm>
            <a:off x="2321261" y="2278099"/>
            <a:ext cx="12494542" cy="72626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a:p>
            <a:pPr algn="ctr" eaLnBrk="1" hangingPunct="1">
              <a:lnSpc>
                <a:spcPct val="140000"/>
              </a:lnSpc>
              <a:spcBef>
                <a:spcPct val="0"/>
              </a:spcBef>
              <a:buFontTx/>
              <a:buNone/>
            </a:pPr>
            <a:endParaRPr lang="de-DE" altLang="en-US" sz="2560">
              <a:solidFill>
                <a:srgbClr val="000000"/>
              </a:solidFill>
              <a:latin typeface="Helvetica" panose="020B0604020202020204" pitchFamily="34" charset="0"/>
            </a:endParaRPr>
          </a:p>
        </p:txBody>
      </p:sp>
      <p:grpSp>
        <p:nvGrpSpPr>
          <p:cNvPr id="93189" name="22 Grupo"/>
          <p:cNvGrpSpPr>
            <a:grpSpLocks/>
          </p:cNvGrpSpPr>
          <p:nvPr/>
        </p:nvGrpSpPr>
        <p:grpSpPr bwMode="auto">
          <a:xfrm>
            <a:off x="8157616" y="2427112"/>
            <a:ext cx="6556587" cy="5305778"/>
            <a:chOff x="1428728" y="1785927"/>
            <a:chExt cx="5460793" cy="4305300"/>
          </a:xfrm>
        </p:grpSpPr>
        <p:pic>
          <p:nvPicPr>
            <p:cNvPr id="93199" name="Picture 2"/>
            <p:cNvPicPr>
              <a:picLocks noChangeAspect="1" noChangeArrowheads="1"/>
            </p:cNvPicPr>
            <p:nvPr/>
          </p:nvPicPr>
          <p:blipFill>
            <a:blip r:embed="rId2">
              <a:extLst>
                <a:ext uri="{28A0092B-C50C-407E-A947-70E740481C1C}">
                  <a14:useLocalDpi xmlns:a14="http://schemas.microsoft.com/office/drawing/2010/main" val="0"/>
                </a:ext>
              </a:extLst>
            </a:blip>
            <a:srcRect r="2992"/>
            <a:stretch>
              <a:fillRect/>
            </a:stretch>
          </p:blipFill>
          <p:spPr bwMode="auto">
            <a:xfrm>
              <a:off x="1428728" y="1785927"/>
              <a:ext cx="5460793"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7 Rectángulo"/>
            <p:cNvSpPr/>
            <p:nvPr/>
          </p:nvSpPr>
          <p:spPr>
            <a:xfrm rot="16200000">
              <a:off x="357011" y="3500698"/>
              <a:ext cx="2715087" cy="42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UY" sz="1564" dirty="0">
                  <a:solidFill>
                    <a:prstClr val="black"/>
                  </a:solidFill>
                </a:rPr>
                <a:t>GPx-3 activity (U/mL)</a:t>
              </a:r>
              <a:endParaRPr lang="en-US" sz="1564" dirty="0">
                <a:solidFill>
                  <a:prstClr val="black"/>
                </a:solidFill>
              </a:endParaRPr>
            </a:p>
          </p:txBody>
        </p:sp>
        <p:cxnSp>
          <p:nvCxnSpPr>
            <p:cNvPr id="8" name="10 Conector recto"/>
            <p:cNvCxnSpPr/>
            <p:nvPr/>
          </p:nvCxnSpPr>
          <p:spPr bwMode="auto">
            <a:xfrm>
              <a:off x="3143688" y="2284243"/>
              <a:ext cx="646871" cy="18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3202" name="27 CuadroTexto"/>
            <p:cNvSpPr txBox="1">
              <a:spLocks noChangeArrowheads="1"/>
            </p:cNvSpPr>
            <p:nvPr/>
          </p:nvSpPr>
          <p:spPr bwMode="auto">
            <a:xfrm>
              <a:off x="3286102" y="2366955"/>
              <a:ext cx="928688" cy="25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s-UY" altLang="en-US" sz="1422">
                  <a:solidFill>
                    <a:srgbClr val="000000"/>
                  </a:solidFill>
                  <a:latin typeface="Tw Cen MT" panose="020B0602020104020603" pitchFamily="34" charset="0"/>
                  <a:cs typeface="Arial" panose="020B0604020202020204" pitchFamily="34" charset="0"/>
                </a:rPr>
                <a:t>p= .032</a:t>
              </a:r>
              <a:endParaRPr lang="en-US" altLang="en-US" sz="1422">
                <a:solidFill>
                  <a:srgbClr val="000000"/>
                </a:solidFill>
                <a:latin typeface="Tw Cen MT" panose="020B0602020104020603" pitchFamily="34" charset="0"/>
                <a:cs typeface="Arial" panose="020B0604020202020204" pitchFamily="34" charset="0"/>
              </a:endParaRPr>
            </a:p>
          </p:txBody>
        </p:sp>
        <p:cxnSp>
          <p:nvCxnSpPr>
            <p:cNvPr id="10" name="12 Conector recto"/>
            <p:cNvCxnSpPr/>
            <p:nvPr/>
          </p:nvCxnSpPr>
          <p:spPr bwMode="auto">
            <a:xfrm>
              <a:off x="3143688" y="2500424"/>
              <a:ext cx="178641" cy="18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3 Conector recto"/>
            <p:cNvCxnSpPr/>
            <p:nvPr/>
          </p:nvCxnSpPr>
          <p:spPr bwMode="auto">
            <a:xfrm>
              <a:off x="3929711" y="2531568"/>
              <a:ext cx="178641" cy="18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3205" name="27 CuadroTexto"/>
            <p:cNvSpPr txBox="1">
              <a:spLocks noChangeArrowheads="1"/>
            </p:cNvSpPr>
            <p:nvPr/>
          </p:nvSpPr>
          <p:spPr bwMode="auto">
            <a:xfrm>
              <a:off x="3786166" y="2143116"/>
              <a:ext cx="928687" cy="25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s-UY" altLang="en-US" sz="1422">
                  <a:solidFill>
                    <a:srgbClr val="000000"/>
                  </a:solidFill>
                  <a:latin typeface="Tw Cen MT" panose="020B0602020104020603" pitchFamily="34" charset="0"/>
                  <a:cs typeface="Arial" panose="020B0604020202020204" pitchFamily="34" charset="0"/>
                </a:rPr>
                <a:t>p= .0001</a:t>
              </a:r>
              <a:endParaRPr lang="en-US" altLang="en-US" sz="1422">
                <a:solidFill>
                  <a:srgbClr val="000000"/>
                </a:solidFill>
                <a:latin typeface="Tw Cen MT" panose="020B0602020104020603" pitchFamily="34" charset="0"/>
                <a:cs typeface="Arial" panose="020B0604020202020204" pitchFamily="34" charset="0"/>
              </a:endParaRPr>
            </a:p>
          </p:txBody>
        </p:sp>
        <p:cxnSp>
          <p:nvCxnSpPr>
            <p:cNvPr id="13" name="15 Conector recto"/>
            <p:cNvCxnSpPr/>
            <p:nvPr/>
          </p:nvCxnSpPr>
          <p:spPr bwMode="auto">
            <a:xfrm>
              <a:off x="4495722" y="2286074"/>
              <a:ext cx="648752" cy="18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6 Conector recto"/>
            <p:cNvCxnSpPr/>
            <p:nvPr/>
          </p:nvCxnSpPr>
          <p:spPr bwMode="auto">
            <a:xfrm>
              <a:off x="4138439" y="2857671"/>
              <a:ext cx="648752" cy="18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17 Conector recto"/>
            <p:cNvCxnSpPr/>
            <p:nvPr/>
          </p:nvCxnSpPr>
          <p:spPr bwMode="auto">
            <a:xfrm>
              <a:off x="5496116" y="2857671"/>
              <a:ext cx="648752" cy="183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3209" name="27 CuadroTexto"/>
            <p:cNvSpPr txBox="1">
              <a:spLocks noChangeArrowheads="1"/>
            </p:cNvSpPr>
            <p:nvPr/>
          </p:nvSpPr>
          <p:spPr bwMode="auto">
            <a:xfrm>
              <a:off x="4786291" y="2724145"/>
              <a:ext cx="928687" cy="25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s-UY" altLang="en-US" sz="1422">
                  <a:solidFill>
                    <a:srgbClr val="000000"/>
                  </a:solidFill>
                  <a:latin typeface="Tw Cen MT" panose="020B0602020104020603" pitchFamily="34" charset="0"/>
                  <a:cs typeface="Arial" panose="020B0604020202020204" pitchFamily="34" charset="0"/>
                </a:rPr>
                <a:t>p= .0001</a:t>
              </a:r>
              <a:endParaRPr lang="en-US" altLang="en-US" sz="1422">
                <a:solidFill>
                  <a:srgbClr val="000000"/>
                </a:solidFill>
                <a:latin typeface="Tw Cen MT" panose="020B0602020104020603" pitchFamily="34" charset="0"/>
                <a:cs typeface="Arial" panose="020B0604020202020204" pitchFamily="34" charset="0"/>
              </a:endParaRPr>
            </a:p>
          </p:txBody>
        </p:sp>
        <p:cxnSp>
          <p:nvCxnSpPr>
            <p:cNvPr id="17" name="19 Conector recto"/>
            <p:cNvCxnSpPr/>
            <p:nvPr/>
          </p:nvCxnSpPr>
          <p:spPr bwMode="auto">
            <a:xfrm>
              <a:off x="5106865" y="2500424"/>
              <a:ext cx="180522" cy="18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20 Conector recto"/>
            <p:cNvCxnSpPr/>
            <p:nvPr/>
          </p:nvCxnSpPr>
          <p:spPr bwMode="auto">
            <a:xfrm>
              <a:off x="5964345" y="2500424"/>
              <a:ext cx="180522" cy="183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3212" name="27 CuadroTexto"/>
            <p:cNvSpPr txBox="1">
              <a:spLocks noChangeArrowheads="1"/>
            </p:cNvSpPr>
            <p:nvPr/>
          </p:nvSpPr>
          <p:spPr bwMode="auto">
            <a:xfrm>
              <a:off x="5181578" y="2332906"/>
              <a:ext cx="928688" cy="25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s-UY" altLang="en-US" sz="1422">
                  <a:solidFill>
                    <a:srgbClr val="000000"/>
                  </a:solidFill>
                  <a:latin typeface="Tw Cen MT" panose="020B0602020104020603" pitchFamily="34" charset="0"/>
                  <a:cs typeface="Arial" panose="020B0604020202020204" pitchFamily="34" charset="0"/>
                </a:rPr>
                <a:t>p= .0147</a:t>
              </a:r>
              <a:endParaRPr lang="en-US" altLang="en-US" sz="1422">
                <a:solidFill>
                  <a:srgbClr val="000000"/>
                </a:solidFill>
                <a:latin typeface="Tw Cen MT" panose="020B0602020104020603" pitchFamily="34" charset="0"/>
                <a:cs typeface="Arial" panose="020B0604020202020204" pitchFamily="34" charset="0"/>
              </a:endParaRPr>
            </a:p>
          </p:txBody>
        </p:sp>
      </p:grpSp>
      <p:grpSp>
        <p:nvGrpSpPr>
          <p:cNvPr id="20" name="20 Grupo"/>
          <p:cNvGrpSpPr>
            <a:grpSpLocks/>
          </p:cNvGrpSpPr>
          <p:nvPr/>
        </p:nvGrpSpPr>
        <p:grpSpPr bwMode="auto">
          <a:xfrm>
            <a:off x="2320628" y="2326007"/>
            <a:ext cx="6451911" cy="5316314"/>
            <a:chOff x="1619327" y="1714500"/>
            <a:chExt cx="5502222" cy="4314825"/>
          </a:xfrm>
          <a:effectLst>
            <a:outerShdw blurRad="50800" dist="38100" dir="2700000" algn="tl" rotWithShape="0">
              <a:prstClr val="black">
                <a:alpha val="40000"/>
              </a:prstClr>
            </a:outerShdw>
          </a:effectLst>
        </p:grpSpPr>
        <p:pic>
          <p:nvPicPr>
            <p:cNvPr id="21" name="Picture 2"/>
            <p:cNvPicPr>
              <a:picLocks noChangeAspect="1" noChangeArrowheads="1"/>
            </p:cNvPicPr>
            <p:nvPr/>
          </p:nvPicPr>
          <p:blipFill rotWithShape="1">
            <a:blip r:embed="rId3" cstate="print">
              <a:grayscl/>
            </a:blip>
            <a:srcRect l="3929"/>
            <a:stretch/>
          </p:blipFill>
          <p:spPr bwMode="auto">
            <a:xfrm>
              <a:off x="1667730" y="1714500"/>
              <a:ext cx="5453819" cy="4314825"/>
            </a:xfrm>
            <a:prstGeom prst="rect">
              <a:avLst/>
            </a:prstGeom>
            <a:noFill/>
            <a:ln w="9525">
              <a:noFill/>
              <a:miter lim="800000"/>
              <a:headEnd/>
              <a:tailEnd/>
            </a:ln>
          </p:spPr>
        </p:pic>
        <p:sp>
          <p:nvSpPr>
            <p:cNvPr id="22" name="7 Rectángulo"/>
            <p:cNvSpPr/>
            <p:nvPr/>
          </p:nvSpPr>
          <p:spPr>
            <a:xfrm>
              <a:off x="2597992" y="5580583"/>
              <a:ext cx="4265637" cy="372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UY" sz="1422" dirty="0">
                  <a:solidFill>
                    <a:prstClr val="black"/>
                  </a:solidFill>
                </a:rPr>
                <a:t>   HV             Non SIRS                </a:t>
              </a:r>
              <a:r>
                <a:rPr lang="es-UY" sz="1422" dirty="0" err="1">
                  <a:solidFill>
                    <a:prstClr val="black"/>
                  </a:solidFill>
                </a:rPr>
                <a:t>SIRS</a:t>
              </a:r>
              <a:r>
                <a:rPr lang="es-UY" sz="1422" dirty="0">
                  <a:solidFill>
                    <a:prstClr val="black"/>
                  </a:solidFill>
                </a:rPr>
                <a:t>           SIRS-MODS </a:t>
              </a:r>
              <a:endParaRPr lang="en-US" sz="1422" dirty="0">
                <a:solidFill>
                  <a:prstClr val="black"/>
                </a:solidFill>
              </a:endParaRPr>
            </a:p>
          </p:txBody>
        </p:sp>
        <p:sp>
          <p:nvSpPr>
            <p:cNvPr id="23" name="8 Rectángulo"/>
            <p:cNvSpPr/>
            <p:nvPr/>
          </p:nvSpPr>
          <p:spPr>
            <a:xfrm rot="16200000">
              <a:off x="711343" y="3786152"/>
              <a:ext cx="2077979" cy="26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UY" sz="1564" dirty="0">
                  <a:solidFill>
                    <a:prstClr val="black"/>
                  </a:solidFill>
                </a:rPr>
                <a:t>Serum selenium (</a:t>
              </a:r>
              <a:r>
                <a:rPr lang="es-UY" sz="1564" dirty="0">
                  <a:solidFill>
                    <a:prstClr val="black"/>
                  </a:solidFill>
                  <a:sym typeface="Symbol"/>
                </a:rPr>
                <a:t>g/L)</a:t>
              </a:r>
              <a:endParaRPr lang="en-US" sz="1564" dirty="0">
                <a:solidFill>
                  <a:prstClr val="black"/>
                </a:solidFill>
              </a:endParaRPr>
            </a:p>
          </p:txBody>
        </p:sp>
        <p:cxnSp>
          <p:nvCxnSpPr>
            <p:cNvPr id="24" name="11 Conector recto"/>
            <p:cNvCxnSpPr/>
            <p:nvPr/>
          </p:nvCxnSpPr>
          <p:spPr bwMode="auto">
            <a:xfrm>
              <a:off x="3095625" y="2087565"/>
              <a:ext cx="468313" cy="15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12 Conector recto"/>
            <p:cNvCxnSpPr/>
            <p:nvPr/>
          </p:nvCxnSpPr>
          <p:spPr bwMode="auto">
            <a:xfrm>
              <a:off x="4356100" y="2087565"/>
              <a:ext cx="576263" cy="15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11 CuadroTexto"/>
            <p:cNvSpPr txBox="1">
              <a:spLocks noChangeArrowheads="1"/>
            </p:cNvSpPr>
            <p:nvPr/>
          </p:nvSpPr>
          <p:spPr bwMode="auto">
            <a:xfrm>
              <a:off x="3571875" y="1928814"/>
              <a:ext cx="785812" cy="252556"/>
            </a:xfrm>
            <a:prstGeom prst="rect">
              <a:avLst/>
            </a:prstGeom>
            <a:noFill/>
            <a:ln w="9525">
              <a:noFill/>
              <a:miter lim="800000"/>
              <a:headEnd/>
              <a:tailEnd/>
            </a:ln>
          </p:spPr>
          <p:txBody>
            <a:bodyPr>
              <a:spAutoFit/>
            </a:bodyPr>
            <a:lstStyle/>
            <a:p>
              <a:pPr eaLnBrk="1" hangingPunct="1">
                <a:defRPr/>
              </a:pPr>
              <a:r>
                <a:rPr lang="es-UY" sz="1422">
                  <a:solidFill>
                    <a:prstClr val="black"/>
                  </a:solidFill>
                  <a:latin typeface="Tw Cen MT" pitchFamily="34" charset="0"/>
                  <a:ea typeface="MS PGothic" charset="0"/>
                  <a:cs typeface="MS PGothic" charset="0"/>
                </a:rPr>
                <a:t>p= .002</a:t>
              </a:r>
              <a:endParaRPr lang="en-US" sz="1422">
                <a:solidFill>
                  <a:prstClr val="black"/>
                </a:solidFill>
                <a:latin typeface="Tw Cen MT" pitchFamily="34" charset="0"/>
                <a:ea typeface="MS PGothic" charset="0"/>
                <a:cs typeface="MS PGothic" charset="0"/>
              </a:endParaRPr>
            </a:p>
          </p:txBody>
        </p:sp>
        <p:cxnSp>
          <p:nvCxnSpPr>
            <p:cNvPr id="27" name="14 Conector recto"/>
            <p:cNvCxnSpPr/>
            <p:nvPr/>
          </p:nvCxnSpPr>
          <p:spPr bwMode="auto">
            <a:xfrm>
              <a:off x="3203575" y="2284415"/>
              <a:ext cx="973138" cy="15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15 Conector recto"/>
            <p:cNvCxnSpPr/>
            <p:nvPr/>
          </p:nvCxnSpPr>
          <p:spPr bwMode="auto">
            <a:xfrm>
              <a:off x="5003800" y="2286002"/>
              <a:ext cx="971550"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7 CuadroTexto"/>
            <p:cNvSpPr txBox="1">
              <a:spLocks noChangeArrowheads="1"/>
            </p:cNvSpPr>
            <p:nvPr/>
          </p:nvSpPr>
          <p:spPr bwMode="auto">
            <a:xfrm>
              <a:off x="4176713" y="2120901"/>
              <a:ext cx="928688" cy="252556"/>
            </a:xfrm>
            <a:prstGeom prst="rect">
              <a:avLst/>
            </a:prstGeom>
            <a:noFill/>
            <a:ln w="9525">
              <a:noFill/>
              <a:miter lim="800000"/>
              <a:headEnd/>
              <a:tailEnd/>
            </a:ln>
          </p:spPr>
          <p:txBody>
            <a:bodyPr>
              <a:spAutoFit/>
            </a:bodyPr>
            <a:lstStyle/>
            <a:p>
              <a:pPr eaLnBrk="1" hangingPunct="1">
                <a:defRPr/>
              </a:pPr>
              <a:r>
                <a:rPr lang="es-UY" sz="1422" dirty="0">
                  <a:solidFill>
                    <a:prstClr val="black"/>
                  </a:solidFill>
                  <a:latin typeface="Tw Cen MT" pitchFamily="34" charset="0"/>
                  <a:ea typeface="MS PGothic" charset="0"/>
                  <a:cs typeface="MS PGothic" charset="0"/>
                </a:rPr>
                <a:t>p= .0001</a:t>
              </a:r>
              <a:endParaRPr lang="en-US" sz="1422" dirty="0">
                <a:solidFill>
                  <a:prstClr val="black"/>
                </a:solidFill>
                <a:latin typeface="Tw Cen MT" pitchFamily="34" charset="0"/>
                <a:ea typeface="MS PGothic" charset="0"/>
                <a:cs typeface="MS PGothic" charset="0"/>
              </a:endParaRPr>
            </a:p>
          </p:txBody>
        </p:sp>
        <p:cxnSp>
          <p:nvCxnSpPr>
            <p:cNvPr id="30" name="17 Conector recto"/>
            <p:cNvCxnSpPr/>
            <p:nvPr/>
          </p:nvCxnSpPr>
          <p:spPr bwMode="auto">
            <a:xfrm>
              <a:off x="4032250" y="2500316"/>
              <a:ext cx="576263" cy="15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27 CuadroTexto"/>
            <p:cNvSpPr txBox="1">
              <a:spLocks noChangeArrowheads="1"/>
            </p:cNvSpPr>
            <p:nvPr/>
          </p:nvSpPr>
          <p:spPr bwMode="auto">
            <a:xfrm>
              <a:off x="4572000" y="2335216"/>
              <a:ext cx="928688" cy="252556"/>
            </a:xfrm>
            <a:prstGeom prst="rect">
              <a:avLst/>
            </a:prstGeom>
            <a:noFill/>
            <a:ln w="9525">
              <a:noFill/>
              <a:miter lim="800000"/>
              <a:headEnd/>
              <a:tailEnd/>
            </a:ln>
          </p:spPr>
          <p:txBody>
            <a:bodyPr>
              <a:spAutoFit/>
            </a:bodyPr>
            <a:lstStyle/>
            <a:p>
              <a:pPr eaLnBrk="1" hangingPunct="1">
                <a:defRPr/>
              </a:pPr>
              <a:r>
                <a:rPr lang="es-UY" sz="1422" dirty="0">
                  <a:solidFill>
                    <a:prstClr val="black"/>
                  </a:solidFill>
                  <a:latin typeface="Tw Cen MT" pitchFamily="34" charset="0"/>
                  <a:ea typeface="MS PGothic" charset="0"/>
                  <a:cs typeface="MS PGothic" charset="0"/>
                </a:rPr>
                <a:t>p= .0001</a:t>
              </a:r>
              <a:endParaRPr lang="en-US" sz="1422" dirty="0">
                <a:solidFill>
                  <a:prstClr val="black"/>
                </a:solidFill>
                <a:latin typeface="Tw Cen MT" pitchFamily="34" charset="0"/>
                <a:ea typeface="MS PGothic" charset="0"/>
                <a:cs typeface="MS PGothic" charset="0"/>
              </a:endParaRPr>
            </a:p>
          </p:txBody>
        </p:sp>
        <p:cxnSp>
          <p:nvCxnSpPr>
            <p:cNvPr id="32" name="19 Conector recto"/>
            <p:cNvCxnSpPr/>
            <p:nvPr/>
          </p:nvCxnSpPr>
          <p:spPr bwMode="auto">
            <a:xfrm>
              <a:off x="5357813" y="2498728"/>
              <a:ext cx="612775" cy="1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7 Rectángulo"/>
          <p:cNvSpPr/>
          <p:nvPr/>
        </p:nvSpPr>
        <p:spPr bwMode="auto">
          <a:xfrm>
            <a:off x="9500993" y="7089422"/>
            <a:ext cx="5445760" cy="61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UY" sz="1422" dirty="0">
                <a:solidFill>
                  <a:prstClr val="black"/>
                </a:solidFill>
              </a:rPr>
              <a:t>   HVS             Non SIRS              SIRS                 SIRS-MODS </a:t>
            </a:r>
            <a:endParaRPr lang="en-US" sz="1422" dirty="0">
              <a:solidFill>
                <a:prstClr val="black"/>
              </a:solidFill>
            </a:endParaRPr>
          </a:p>
        </p:txBody>
      </p:sp>
      <p:sp>
        <p:nvSpPr>
          <p:cNvPr id="34" name="8 Rectángulo"/>
          <p:cNvSpPr/>
          <p:nvPr/>
        </p:nvSpPr>
        <p:spPr bwMode="auto">
          <a:xfrm rot="16200000">
            <a:off x="6915838" y="4386863"/>
            <a:ext cx="3431822" cy="334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UY" sz="1564" dirty="0">
                <a:solidFill>
                  <a:prstClr val="black"/>
                </a:solidFill>
              </a:rPr>
              <a:t>GPx activity</a:t>
            </a:r>
            <a:endParaRPr lang="en-US" sz="1564" dirty="0">
              <a:solidFill>
                <a:prstClr val="black"/>
              </a:solidFill>
            </a:endParaRPr>
          </a:p>
        </p:txBody>
      </p:sp>
      <p:sp>
        <p:nvSpPr>
          <p:cNvPr id="93193" name="6 CuadroTexto"/>
          <p:cNvSpPr txBox="1">
            <a:spLocks noChangeArrowheads="1"/>
          </p:cNvSpPr>
          <p:nvPr/>
        </p:nvSpPr>
        <p:spPr bwMode="auto">
          <a:xfrm>
            <a:off x="4369065" y="8572784"/>
            <a:ext cx="10464799"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s-UY" altLang="en-US" sz="1991">
                <a:solidFill>
                  <a:srgbClr val="000000"/>
                </a:solidFill>
                <a:cs typeface="Arial" panose="020B0604020202020204" pitchFamily="34" charset="0"/>
              </a:rPr>
              <a:t>Manzanares W, </a:t>
            </a:r>
            <a:r>
              <a:rPr lang="es-UY" altLang="en-US" sz="1991" i="1">
                <a:solidFill>
                  <a:srgbClr val="000000"/>
                </a:solidFill>
                <a:cs typeface="Arial" panose="020B0604020202020204" pitchFamily="34" charset="0"/>
              </a:rPr>
              <a:t>et al</a:t>
            </a:r>
            <a:r>
              <a:rPr lang="es-UY" altLang="en-US" sz="1991">
                <a:solidFill>
                  <a:srgbClr val="000000"/>
                </a:solidFill>
                <a:cs typeface="Arial" panose="020B0604020202020204" pitchFamily="34" charset="0"/>
              </a:rPr>
              <a:t>. Intensive Care Med 2009; 32:882-889</a:t>
            </a:r>
            <a:r>
              <a:rPr lang="es-UY" altLang="en-US" sz="2276">
                <a:solidFill>
                  <a:srgbClr val="000000"/>
                </a:solidFill>
                <a:latin typeface="Tw Cen MT" panose="020B0602020104020603" pitchFamily="34" charset="0"/>
                <a:cs typeface="Arial" panose="020B0604020202020204" pitchFamily="34" charset="0"/>
              </a:rPr>
              <a:t>.</a:t>
            </a:r>
            <a:endParaRPr lang="en-US" altLang="en-US" sz="2276">
              <a:solidFill>
                <a:srgbClr val="000000"/>
              </a:solidFill>
              <a:latin typeface="Tw Cen MT" panose="020B0602020104020603" pitchFamily="34" charset="0"/>
              <a:cs typeface="Arial" panose="020B0604020202020204" pitchFamily="34" charset="0"/>
            </a:endParaRPr>
          </a:p>
        </p:txBody>
      </p:sp>
      <p:sp>
        <p:nvSpPr>
          <p:cNvPr id="93194" name="TextBox 18"/>
          <p:cNvSpPr txBox="1">
            <a:spLocks noChangeArrowheads="1"/>
          </p:cNvSpPr>
          <p:nvPr/>
        </p:nvSpPr>
        <p:spPr bwMode="auto">
          <a:xfrm>
            <a:off x="3371266" y="7651610"/>
            <a:ext cx="2765501"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GB" altLang="en-US" sz="1991">
                <a:solidFill>
                  <a:srgbClr val="000000"/>
                </a:solidFill>
                <a:cs typeface="Arial" panose="020B0604020202020204" pitchFamily="34" charset="0"/>
              </a:rPr>
              <a:t>HV=healthy volunteers</a:t>
            </a:r>
          </a:p>
        </p:txBody>
      </p:sp>
      <p:sp>
        <p:nvSpPr>
          <p:cNvPr id="93195" name="Textfeld 18"/>
          <p:cNvSpPr txBox="1">
            <a:spLocks noChangeArrowheads="1"/>
          </p:cNvSpPr>
          <p:nvPr/>
        </p:nvSpPr>
        <p:spPr bwMode="auto">
          <a:xfrm>
            <a:off x="9091274" y="1670587"/>
            <a:ext cx="4908715"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
                <a:srgbClr val="008000"/>
              </a:buClr>
              <a:buFont typeface="Wingdings" panose="05000000000000000000" pitchFamily="2" charset="2"/>
              <a:buNone/>
            </a:pPr>
            <a:r>
              <a:rPr lang="de-DE" altLang="en-US" sz="2560" dirty="0">
                <a:solidFill>
                  <a:srgbClr val="E46C0A"/>
                </a:solidFill>
                <a:latin typeface="Calibri" panose="020F0502020204030204" pitchFamily="34" charset="0"/>
              </a:rPr>
              <a:t>Glutathionperoxidase (GPx) activity</a:t>
            </a:r>
          </a:p>
        </p:txBody>
      </p:sp>
      <p:sp>
        <p:nvSpPr>
          <p:cNvPr id="93196" name="Textfeld 18"/>
          <p:cNvSpPr txBox="1">
            <a:spLocks noChangeArrowheads="1"/>
          </p:cNvSpPr>
          <p:nvPr/>
        </p:nvSpPr>
        <p:spPr bwMode="auto">
          <a:xfrm>
            <a:off x="3307884" y="1763786"/>
            <a:ext cx="335059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
                <a:srgbClr val="008000"/>
              </a:buClr>
              <a:buFont typeface="Wingdings" panose="05000000000000000000" pitchFamily="2" charset="2"/>
              <a:buNone/>
            </a:pPr>
            <a:r>
              <a:rPr lang="de-DE" altLang="en-US" sz="2560" dirty="0">
                <a:solidFill>
                  <a:srgbClr val="E46C0A"/>
                </a:solidFill>
                <a:latin typeface="Calibri" panose="020F0502020204030204" pitchFamily="34" charset="0"/>
              </a:rPr>
              <a:t>Circulating serum levels</a:t>
            </a:r>
          </a:p>
        </p:txBody>
      </p:sp>
      <p:cxnSp>
        <p:nvCxnSpPr>
          <p:cNvPr id="39" name="Gerade Verbindung mit Pfeil 50"/>
          <p:cNvCxnSpPr>
            <a:cxnSpLocks noChangeShapeType="1"/>
          </p:cNvCxnSpPr>
          <p:nvPr/>
        </p:nvCxnSpPr>
        <p:spPr bwMode="auto">
          <a:xfrm>
            <a:off x="4983182" y="5091289"/>
            <a:ext cx="1946204" cy="819573"/>
          </a:xfrm>
          <a:prstGeom prst="straightConnector1">
            <a:avLst/>
          </a:prstGeom>
          <a:noFill/>
          <a:ln w="25400">
            <a:solidFill>
              <a:srgbClr val="984807"/>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Gerade Verbindung mit Pfeil 52"/>
          <p:cNvCxnSpPr>
            <a:cxnSpLocks noChangeShapeType="1"/>
          </p:cNvCxnSpPr>
          <p:nvPr/>
        </p:nvCxnSpPr>
        <p:spPr bwMode="auto">
          <a:xfrm>
            <a:off x="10205421" y="5296747"/>
            <a:ext cx="1946204" cy="819574"/>
          </a:xfrm>
          <a:prstGeom prst="straightConnector1">
            <a:avLst/>
          </a:prstGeom>
          <a:noFill/>
          <a:ln w="25400">
            <a:solidFill>
              <a:srgbClr val="984807"/>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1" name="image2.png"/>
          <p:cNvPicPr/>
          <p:nvPr/>
        </p:nvPicPr>
        <p:blipFill>
          <a:blip r:embed="rId4"/>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2376921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2811198" y="164818"/>
            <a:ext cx="11704320" cy="1625600"/>
          </a:xfrm>
        </p:spPr>
        <p:txBody>
          <a:bodyPr/>
          <a:lstStyle/>
          <a:p>
            <a:r>
              <a:rPr lang="en-CA" altLang="en-US" sz="4551" b="1" cap="none" dirty="0">
                <a:solidFill>
                  <a:srgbClr val="0000FF"/>
                </a:solidFill>
                <a:latin typeface="+mj-lt"/>
              </a:rPr>
              <a:t>Selenium in Critical Illness</a:t>
            </a:r>
          </a:p>
        </p:txBody>
      </p:sp>
      <p:pic>
        <p:nvPicPr>
          <p:cNvPr id="942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195" y="2115538"/>
            <a:ext cx="6398542" cy="55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10"/>
          <p:cNvSpPr>
            <a:spLocks noChangeArrowheads="1"/>
          </p:cNvSpPr>
          <p:nvPr/>
        </p:nvSpPr>
        <p:spPr bwMode="auto">
          <a:xfrm>
            <a:off x="11101755" y="8811679"/>
            <a:ext cx="5649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000" dirty="0">
                <a:solidFill>
                  <a:srgbClr val="000066"/>
                </a:solidFill>
                <a:latin typeface="Arial Narrow" panose="020B0606020202030204" pitchFamily="34" charset="0"/>
              </a:rPr>
              <a:t>Manzanares W. et al.</a:t>
            </a:r>
          </a:p>
          <a:p>
            <a:pPr eaLnBrk="1" hangingPunct="1">
              <a:spcBef>
                <a:spcPct val="0"/>
              </a:spcBef>
              <a:buFontTx/>
              <a:buNone/>
            </a:pPr>
            <a:r>
              <a:rPr lang="en-US" altLang="en-US" sz="2000" dirty="0">
                <a:solidFill>
                  <a:srgbClr val="000066"/>
                </a:solidFill>
                <a:latin typeface="Arial Narrow" panose="020B0606020202030204" pitchFamily="34" charset="0"/>
              </a:rPr>
              <a:t>Intensive Care Med (2009) 35:882–889</a:t>
            </a:r>
          </a:p>
        </p:txBody>
      </p:sp>
      <p:sp>
        <p:nvSpPr>
          <p:cNvPr id="45" name="Rechteck 13"/>
          <p:cNvSpPr/>
          <p:nvPr/>
        </p:nvSpPr>
        <p:spPr>
          <a:xfrm>
            <a:off x="3337260" y="7726115"/>
            <a:ext cx="11178258" cy="964217"/>
          </a:xfrm>
          <a:prstGeom prst="rect">
            <a:avLst/>
          </a:prstGeom>
          <a:solidFill>
            <a:srgbClr val="FFFFCC"/>
          </a:solidFill>
          <a:ln>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de-DE" sz="3200" dirty="0">
                <a:solidFill>
                  <a:srgbClr val="000066"/>
                </a:solidFill>
              </a:rPr>
              <a:t>Low </a:t>
            </a:r>
            <a:r>
              <a:rPr lang="de-DE" sz="3200" dirty="0" err="1">
                <a:solidFill>
                  <a:srgbClr val="000066"/>
                </a:solidFill>
              </a:rPr>
              <a:t>plasma</a:t>
            </a:r>
            <a:r>
              <a:rPr lang="de-DE" sz="3200" dirty="0">
                <a:solidFill>
                  <a:srgbClr val="000066"/>
                </a:solidFill>
              </a:rPr>
              <a:t> </a:t>
            </a:r>
            <a:r>
              <a:rPr lang="de-DE" sz="3200" dirty="0" err="1">
                <a:solidFill>
                  <a:srgbClr val="000066"/>
                </a:solidFill>
              </a:rPr>
              <a:t>selenium</a:t>
            </a:r>
            <a:r>
              <a:rPr lang="de-DE" sz="3200" dirty="0">
                <a:solidFill>
                  <a:srgbClr val="000066"/>
                </a:solidFill>
              </a:rPr>
              <a:t> </a:t>
            </a:r>
            <a:r>
              <a:rPr lang="de-DE" sz="3200" dirty="0" err="1">
                <a:solidFill>
                  <a:srgbClr val="000066"/>
                </a:solidFill>
              </a:rPr>
              <a:t>levels</a:t>
            </a:r>
            <a:r>
              <a:rPr lang="de-DE" sz="3200" dirty="0">
                <a:solidFill>
                  <a:srgbClr val="000066"/>
                </a:solidFill>
              </a:rPr>
              <a:t> </a:t>
            </a:r>
            <a:r>
              <a:rPr lang="de-DE" sz="3200" dirty="0" err="1">
                <a:solidFill>
                  <a:srgbClr val="000066"/>
                </a:solidFill>
              </a:rPr>
              <a:t>result</a:t>
            </a:r>
            <a:r>
              <a:rPr lang="de-DE" sz="3200" dirty="0">
                <a:solidFill>
                  <a:srgbClr val="000066"/>
                </a:solidFill>
              </a:rPr>
              <a:t> in suboptimal AOX-</a:t>
            </a:r>
            <a:r>
              <a:rPr lang="de-DE" sz="3200" dirty="0" err="1">
                <a:solidFill>
                  <a:srgbClr val="000066"/>
                </a:solidFill>
              </a:rPr>
              <a:t>enzyme</a:t>
            </a:r>
            <a:r>
              <a:rPr lang="de-DE" sz="3200" dirty="0">
                <a:solidFill>
                  <a:srgbClr val="000066"/>
                </a:solidFill>
              </a:rPr>
              <a:t> </a:t>
            </a:r>
            <a:r>
              <a:rPr lang="de-DE" sz="3200" dirty="0" err="1">
                <a:solidFill>
                  <a:srgbClr val="000066"/>
                </a:solidFill>
              </a:rPr>
              <a:t>activities</a:t>
            </a:r>
            <a:r>
              <a:rPr lang="de-DE" sz="3200" dirty="0">
                <a:solidFill>
                  <a:srgbClr val="000066"/>
                </a:solidFill>
              </a:rPr>
              <a:t>!</a:t>
            </a:r>
          </a:p>
        </p:txBody>
      </p:sp>
      <p:sp>
        <p:nvSpPr>
          <p:cNvPr id="94214" name="Textfeld 18"/>
          <p:cNvSpPr txBox="1">
            <a:spLocks noChangeArrowheads="1"/>
          </p:cNvSpPr>
          <p:nvPr/>
        </p:nvSpPr>
        <p:spPr bwMode="auto">
          <a:xfrm>
            <a:off x="4999950" y="1589476"/>
            <a:ext cx="6931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Clr>
                <a:srgbClr val="008000"/>
              </a:buClr>
              <a:buFont typeface="Wingdings" panose="05000000000000000000" pitchFamily="2" charset="2"/>
              <a:buNone/>
            </a:pPr>
            <a:r>
              <a:rPr lang="de-DE" altLang="en-US" sz="2800" dirty="0" err="1">
                <a:solidFill>
                  <a:schemeClr val="bg2"/>
                </a:solidFill>
                <a:latin typeface="Calibri" panose="020F0502020204030204" pitchFamily="34" charset="0"/>
              </a:rPr>
              <a:t>Correlation</a:t>
            </a:r>
            <a:r>
              <a:rPr lang="de-DE" altLang="en-US" sz="2800" dirty="0">
                <a:solidFill>
                  <a:schemeClr val="bg2"/>
                </a:solidFill>
                <a:latin typeface="Calibri" panose="020F0502020204030204" pitchFamily="34" charset="0"/>
              </a:rPr>
              <a:t> </a:t>
            </a:r>
            <a:r>
              <a:rPr lang="de-DE" altLang="en-US" sz="2800" dirty="0" err="1">
                <a:solidFill>
                  <a:schemeClr val="bg2"/>
                </a:solidFill>
                <a:latin typeface="Calibri" panose="020F0502020204030204" pitchFamily="34" charset="0"/>
              </a:rPr>
              <a:t>of</a:t>
            </a:r>
            <a:r>
              <a:rPr lang="de-DE" altLang="en-US" sz="2800" dirty="0">
                <a:solidFill>
                  <a:schemeClr val="bg2"/>
                </a:solidFill>
                <a:latin typeface="Calibri" panose="020F0502020204030204" pitchFamily="34" charset="0"/>
              </a:rPr>
              <a:t> </a:t>
            </a:r>
            <a:r>
              <a:rPr lang="de-DE" altLang="en-US" sz="2800" dirty="0" err="1">
                <a:solidFill>
                  <a:schemeClr val="bg2"/>
                </a:solidFill>
                <a:latin typeface="Calibri" panose="020F0502020204030204" pitchFamily="34" charset="0"/>
              </a:rPr>
              <a:t>selenium</a:t>
            </a:r>
            <a:r>
              <a:rPr lang="de-DE" altLang="en-US" sz="2800" dirty="0">
                <a:solidFill>
                  <a:schemeClr val="bg2"/>
                </a:solidFill>
                <a:latin typeface="Calibri" panose="020F0502020204030204" pitchFamily="34" charset="0"/>
              </a:rPr>
              <a:t> </a:t>
            </a:r>
            <a:r>
              <a:rPr lang="de-DE" altLang="en-US" sz="2800" dirty="0" err="1">
                <a:solidFill>
                  <a:schemeClr val="bg2"/>
                </a:solidFill>
                <a:latin typeface="Calibri" panose="020F0502020204030204" pitchFamily="34" charset="0"/>
              </a:rPr>
              <a:t>levels</a:t>
            </a:r>
            <a:r>
              <a:rPr lang="de-DE" altLang="en-US" sz="2800" dirty="0">
                <a:solidFill>
                  <a:schemeClr val="bg2"/>
                </a:solidFill>
                <a:latin typeface="Calibri" panose="020F0502020204030204" pitchFamily="34" charset="0"/>
              </a:rPr>
              <a:t> </a:t>
            </a:r>
            <a:r>
              <a:rPr lang="de-DE" altLang="en-US" sz="2800" dirty="0" err="1">
                <a:solidFill>
                  <a:schemeClr val="bg2"/>
                </a:solidFill>
                <a:latin typeface="Calibri" panose="020F0502020204030204" pitchFamily="34" charset="0"/>
              </a:rPr>
              <a:t>and</a:t>
            </a:r>
            <a:r>
              <a:rPr lang="de-DE" altLang="en-US" sz="2800" dirty="0">
                <a:solidFill>
                  <a:schemeClr val="bg2"/>
                </a:solidFill>
                <a:latin typeface="Calibri" panose="020F0502020204030204" pitchFamily="34" charset="0"/>
              </a:rPr>
              <a:t> </a:t>
            </a:r>
            <a:r>
              <a:rPr lang="de-DE" altLang="en-US" sz="2800" dirty="0" err="1">
                <a:solidFill>
                  <a:schemeClr val="bg2"/>
                </a:solidFill>
                <a:latin typeface="Calibri" panose="020F0502020204030204" pitchFamily="34" charset="0"/>
              </a:rPr>
              <a:t>GPx</a:t>
            </a:r>
            <a:r>
              <a:rPr lang="de-DE" altLang="en-US" sz="2800" dirty="0">
                <a:solidFill>
                  <a:schemeClr val="bg2"/>
                </a:solidFill>
                <a:latin typeface="Calibri" panose="020F0502020204030204" pitchFamily="34" charset="0"/>
              </a:rPr>
              <a:t> </a:t>
            </a:r>
            <a:r>
              <a:rPr lang="de-DE" altLang="en-US" sz="2800" dirty="0" err="1">
                <a:solidFill>
                  <a:schemeClr val="bg2"/>
                </a:solidFill>
                <a:latin typeface="Calibri" panose="020F0502020204030204" pitchFamily="34" charset="0"/>
              </a:rPr>
              <a:t>activity</a:t>
            </a:r>
            <a:endParaRPr lang="de-DE" altLang="en-US" sz="2800" dirty="0">
              <a:solidFill>
                <a:schemeClr val="bg2"/>
              </a:solidFill>
              <a:latin typeface="Calibri" panose="020F0502020204030204" pitchFamily="34" charset="0"/>
            </a:endParaRPr>
          </a:p>
        </p:txBody>
      </p:sp>
      <p:pic>
        <p:nvPicPr>
          <p:cNvPr id="7" name="image2.png"/>
          <p:cNvPicPr/>
          <p:nvPr/>
        </p:nvPicPr>
        <p:blipFill>
          <a:blip r:embed="rId3"/>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0264600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2592414" y="4328161"/>
            <a:ext cx="2952731"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844">
                <a:latin typeface="Britannic Bold" panose="020B0903060703020204" pitchFamily="34" charset="0"/>
              </a:rPr>
              <a:t>1180 ICU patients</a:t>
            </a:r>
          </a:p>
        </p:txBody>
      </p:sp>
      <p:sp>
        <p:nvSpPr>
          <p:cNvPr id="95235" name="Rectangle 3"/>
          <p:cNvSpPr>
            <a:spLocks noChangeArrowheads="1"/>
          </p:cNvSpPr>
          <p:nvPr/>
        </p:nvSpPr>
        <p:spPr bwMode="auto">
          <a:xfrm>
            <a:off x="3196195" y="4813582"/>
            <a:ext cx="1934824"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844">
                <a:latin typeface="Britannic Bold" panose="020B0903060703020204" pitchFamily="34" charset="0"/>
              </a:rPr>
              <a:t>Evidence of </a:t>
            </a:r>
          </a:p>
        </p:txBody>
      </p:sp>
      <p:sp>
        <p:nvSpPr>
          <p:cNvPr id="95236" name="Rectangle 4"/>
          <p:cNvSpPr>
            <a:spLocks noChangeArrowheads="1"/>
          </p:cNvSpPr>
          <p:nvPr/>
        </p:nvSpPr>
        <p:spPr bwMode="auto">
          <a:xfrm>
            <a:off x="3022371" y="5296747"/>
            <a:ext cx="2156038"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844">
                <a:latin typeface="Britannic Bold" panose="020B0903060703020204" pitchFamily="34" charset="0"/>
              </a:rPr>
              <a:t>severe sepsis</a:t>
            </a:r>
          </a:p>
        </p:txBody>
      </p:sp>
      <p:sp>
        <p:nvSpPr>
          <p:cNvPr id="95237" name="Rectangle 5"/>
          <p:cNvSpPr>
            <a:spLocks noChangeArrowheads="1"/>
          </p:cNvSpPr>
          <p:nvPr/>
        </p:nvSpPr>
        <p:spPr bwMode="auto">
          <a:xfrm>
            <a:off x="6256380" y="4334933"/>
            <a:ext cx="684482" cy="113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7395"/>
              <a:t>R</a:t>
            </a:r>
            <a:endParaRPr lang="en-US" altLang="en-US" sz="2844">
              <a:latin typeface="Albertus Extra Bold" pitchFamily="34" charset="0"/>
            </a:endParaRPr>
          </a:p>
        </p:txBody>
      </p:sp>
      <p:sp>
        <p:nvSpPr>
          <p:cNvPr id="95238" name="Rectangle 6"/>
          <p:cNvSpPr>
            <a:spLocks noChangeArrowheads="1"/>
          </p:cNvSpPr>
          <p:nvPr/>
        </p:nvSpPr>
        <p:spPr bwMode="auto">
          <a:xfrm>
            <a:off x="7925448" y="2600960"/>
            <a:ext cx="1726435"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129">
                <a:latin typeface="Britannic Bold" panose="020B0903060703020204" pitchFamily="34" charset="0"/>
              </a:rPr>
              <a:t>PCT</a:t>
            </a:r>
          </a:p>
          <a:p>
            <a:pPr algn="ctr">
              <a:spcBef>
                <a:spcPct val="0"/>
              </a:spcBef>
              <a:buFontTx/>
              <a:buNone/>
            </a:pPr>
            <a:r>
              <a:rPr lang="en-US" altLang="en-US" sz="3129">
                <a:latin typeface="Britannic Bold" panose="020B0903060703020204" pitchFamily="34" charset="0"/>
              </a:rPr>
              <a:t>guidance </a:t>
            </a:r>
            <a:endParaRPr lang="en-US" altLang="en-US" sz="2844">
              <a:latin typeface="Britannic Bold" panose="020B0903060703020204" pitchFamily="34" charset="0"/>
            </a:endParaRPr>
          </a:p>
        </p:txBody>
      </p:sp>
      <p:sp>
        <p:nvSpPr>
          <p:cNvPr id="95239" name="Rectangle 7"/>
          <p:cNvSpPr>
            <a:spLocks noChangeArrowheads="1"/>
          </p:cNvSpPr>
          <p:nvPr/>
        </p:nvSpPr>
        <p:spPr bwMode="auto">
          <a:xfrm>
            <a:off x="7820743" y="6847841"/>
            <a:ext cx="160620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129">
                <a:solidFill>
                  <a:srgbClr val="000000"/>
                </a:solidFill>
                <a:latin typeface="Britannic Bold" panose="020B0903060703020204" pitchFamily="34" charset="0"/>
              </a:rPr>
              <a:t>No PCT </a:t>
            </a:r>
          </a:p>
          <a:p>
            <a:pPr algn="ctr">
              <a:spcBef>
                <a:spcPct val="0"/>
              </a:spcBef>
              <a:buFontTx/>
              <a:buNone/>
            </a:pPr>
            <a:r>
              <a:rPr lang="en-US" altLang="en-US" sz="3129">
                <a:solidFill>
                  <a:srgbClr val="000000"/>
                </a:solidFill>
                <a:latin typeface="Britannic Bold" panose="020B0903060703020204" pitchFamily="34" charset="0"/>
              </a:rPr>
              <a:t>guidance</a:t>
            </a:r>
            <a:endParaRPr lang="en-US" altLang="en-US" sz="2844">
              <a:solidFill>
                <a:srgbClr val="000000"/>
              </a:solidFill>
              <a:latin typeface="Britannic Bold" panose="020B0903060703020204" pitchFamily="34" charset="0"/>
            </a:endParaRPr>
          </a:p>
        </p:txBody>
      </p:sp>
      <p:sp>
        <p:nvSpPr>
          <p:cNvPr id="58377" name="Freeform 10"/>
          <p:cNvSpPr>
            <a:spLocks/>
          </p:cNvSpPr>
          <p:nvPr/>
        </p:nvSpPr>
        <p:spPr bwMode="auto">
          <a:xfrm>
            <a:off x="5777919" y="4179147"/>
            <a:ext cx="1539804" cy="1397564"/>
          </a:xfrm>
          <a:custGeom>
            <a:avLst/>
            <a:gdLst>
              <a:gd name="T0" fmla="*/ 2147483647 w 2050"/>
              <a:gd name="T1" fmla="*/ 2147483647 h 1857"/>
              <a:gd name="T2" fmla="*/ 2147483647 w 2050"/>
              <a:gd name="T3" fmla="*/ 2147483647 h 1857"/>
              <a:gd name="T4" fmla="*/ 2147483647 w 2050"/>
              <a:gd name="T5" fmla="*/ 2147483647 h 1857"/>
              <a:gd name="T6" fmla="*/ 2147483647 w 2050"/>
              <a:gd name="T7" fmla="*/ 2147483647 h 1857"/>
              <a:gd name="T8" fmla="*/ 2147483647 w 2050"/>
              <a:gd name="T9" fmla="*/ 2147483647 h 1857"/>
              <a:gd name="T10" fmla="*/ 2147483647 w 2050"/>
              <a:gd name="T11" fmla="*/ 2147483647 h 1857"/>
              <a:gd name="T12" fmla="*/ 2147483647 w 2050"/>
              <a:gd name="T13" fmla="*/ 2147483647 h 1857"/>
              <a:gd name="T14" fmla="*/ 2147483647 w 2050"/>
              <a:gd name="T15" fmla="*/ 2147483647 h 1857"/>
              <a:gd name="T16" fmla="*/ 2147483647 w 2050"/>
              <a:gd name="T17" fmla="*/ 0 h 1857"/>
              <a:gd name="T18" fmla="*/ 2147483647 w 2050"/>
              <a:gd name="T19" fmla="*/ 2147483647 h 1857"/>
              <a:gd name="T20" fmla="*/ 2147483647 w 2050"/>
              <a:gd name="T21" fmla="*/ 2147483647 h 1857"/>
              <a:gd name="T22" fmla="*/ 2147483647 w 2050"/>
              <a:gd name="T23" fmla="*/ 2147483647 h 1857"/>
              <a:gd name="T24" fmla="*/ 2147483647 w 2050"/>
              <a:gd name="T25" fmla="*/ 2147483647 h 1857"/>
              <a:gd name="T26" fmla="*/ 2147483647 w 2050"/>
              <a:gd name="T27" fmla="*/ 2147483647 h 1857"/>
              <a:gd name="T28" fmla="*/ 2147483647 w 2050"/>
              <a:gd name="T29" fmla="*/ 2147483647 h 1857"/>
              <a:gd name="T30" fmla="*/ 2147483647 w 2050"/>
              <a:gd name="T31" fmla="*/ 2147483647 h 1857"/>
              <a:gd name="T32" fmla="*/ 0 w 2050"/>
              <a:gd name="T33" fmla="*/ 2147483647 h 1857"/>
              <a:gd name="T34" fmla="*/ 2147483647 w 2050"/>
              <a:gd name="T35" fmla="*/ 2147483647 h 1857"/>
              <a:gd name="T36" fmla="*/ 2147483647 w 2050"/>
              <a:gd name="T37" fmla="*/ 2147483647 h 1857"/>
              <a:gd name="T38" fmla="*/ 2147483647 w 2050"/>
              <a:gd name="T39" fmla="*/ 2147483647 h 1857"/>
              <a:gd name="T40" fmla="*/ 2147483647 w 2050"/>
              <a:gd name="T41" fmla="*/ 2147483647 h 1857"/>
              <a:gd name="T42" fmla="*/ 2147483647 w 2050"/>
              <a:gd name="T43" fmla="*/ 2147483647 h 1857"/>
              <a:gd name="T44" fmla="*/ 2147483647 w 2050"/>
              <a:gd name="T45" fmla="*/ 2147483647 h 1857"/>
              <a:gd name="T46" fmla="*/ 2147483647 w 2050"/>
              <a:gd name="T47" fmla="*/ 2147483647 h 1857"/>
              <a:gd name="T48" fmla="*/ 2147483647 w 2050"/>
              <a:gd name="T49" fmla="*/ 2147483647 h 1857"/>
              <a:gd name="T50" fmla="*/ 2147483647 w 2050"/>
              <a:gd name="T51" fmla="*/ 2147483647 h 1857"/>
              <a:gd name="T52" fmla="*/ 2147483647 w 2050"/>
              <a:gd name="T53" fmla="*/ 2147483647 h 1857"/>
              <a:gd name="T54" fmla="*/ 2147483647 w 2050"/>
              <a:gd name="T55" fmla="*/ 2147483647 h 1857"/>
              <a:gd name="T56" fmla="*/ 2147483647 w 2050"/>
              <a:gd name="T57" fmla="*/ 2147483647 h 1857"/>
              <a:gd name="T58" fmla="*/ 2147483647 w 2050"/>
              <a:gd name="T59" fmla="*/ 2147483647 h 1857"/>
              <a:gd name="T60" fmla="*/ 2147483647 w 2050"/>
              <a:gd name="T61" fmla="*/ 2147483647 h 1857"/>
              <a:gd name="T62" fmla="*/ 2147483647 w 2050"/>
              <a:gd name="T63" fmla="*/ 2147483647 h 1857"/>
              <a:gd name="T64" fmla="*/ 2147483647 w 2050"/>
              <a:gd name="T65" fmla="*/ 2147483647 h 1857"/>
              <a:gd name="T66" fmla="*/ 2147483647 w 2050"/>
              <a:gd name="T67" fmla="*/ 2147483647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solidFill>
            <a:srgbClr val="30B9F8"/>
          </a:solidFill>
          <a:ln w="23813">
            <a:solidFill>
              <a:srgbClr val="000000"/>
            </a:solidFill>
            <a:round/>
            <a:headEnd/>
            <a:tailEnd/>
          </a:ln>
        </p:spPr>
        <p:txBody>
          <a:bodyPr anchor="ctr"/>
          <a:lstStyle/>
          <a:p>
            <a:pPr algn="ctr">
              <a:defRPr/>
            </a:pPr>
            <a:r>
              <a:rPr lang="es-ES" sz="4551" dirty="0">
                <a:latin typeface="+mj-lt"/>
              </a:rPr>
              <a:t>R</a:t>
            </a:r>
          </a:p>
        </p:txBody>
      </p:sp>
      <p:sp>
        <p:nvSpPr>
          <p:cNvPr id="95241" name="Line 11"/>
          <p:cNvSpPr>
            <a:spLocks noChangeShapeType="1"/>
          </p:cNvSpPr>
          <p:nvPr/>
        </p:nvSpPr>
        <p:spPr bwMode="auto">
          <a:xfrm flipV="1">
            <a:off x="6681029" y="3303131"/>
            <a:ext cx="1128889" cy="842150"/>
          </a:xfrm>
          <a:prstGeom prst="line">
            <a:avLst/>
          </a:prstGeom>
          <a:noFill/>
          <a:ln w="49213">
            <a:solidFill>
              <a:srgbClr val="000000"/>
            </a:solidFill>
            <a:round/>
            <a:headEnd/>
            <a:tailEnd/>
          </a:ln>
          <a:extLst>
            <a:ext uri="{909E8E84-426E-40DD-AFC4-6F175D3DCCD1}">
              <a14:hiddenFill xmlns:a14="http://schemas.microsoft.com/office/drawing/2010/main">
                <a:noFill/>
              </a14:hiddenFill>
            </a:ext>
          </a:extLst>
        </p:spPr>
        <p:txBody>
          <a:bodyPr/>
          <a:lstStyle/>
          <a:p>
            <a:endParaRPr lang="en-CA" sz="5120"/>
          </a:p>
        </p:txBody>
      </p:sp>
      <p:sp>
        <p:nvSpPr>
          <p:cNvPr id="95242" name="Freeform 12"/>
          <p:cNvSpPr>
            <a:spLocks/>
          </p:cNvSpPr>
          <p:nvPr/>
        </p:nvSpPr>
        <p:spPr bwMode="auto">
          <a:xfrm>
            <a:off x="7649615" y="3192498"/>
            <a:ext cx="307058" cy="279964"/>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5120"/>
          </a:p>
        </p:txBody>
      </p:sp>
      <p:sp>
        <p:nvSpPr>
          <p:cNvPr id="95243" name="Line 13"/>
          <p:cNvSpPr>
            <a:spLocks noChangeShapeType="1"/>
          </p:cNvSpPr>
          <p:nvPr/>
        </p:nvSpPr>
        <p:spPr bwMode="auto">
          <a:xfrm>
            <a:off x="6674256" y="5626383"/>
            <a:ext cx="1002453" cy="864730"/>
          </a:xfrm>
          <a:prstGeom prst="line">
            <a:avLst/>
          </a:prstGeom>
          <a:noFill/>
          <a:ln w="49213">
            <a:solidFill>
              <a:srgbClr val="000000"/>
            </a:solidFill>
            <a:round/>
            <a:headEnd/>
            <a:tailEnd/>
          </a:ln>
          <a:extLst>
            <a:ext uri="{909E8E84-426E-40DD-AFC4-6F175D3DCCD1}">
              <a14:hiddenFill xmlns:a14="http://schemas.microsoft.com/office/drawing/2010/main">
                <a:noFill/>
              </a14:hiddenFill>
            </a:ext>
          </a:extLst>
        </p:spPr>
        <p:txBody>
          <a:bodyPr/>
          <a:lstStyle/>
          <a:p>
            <a:endParaRPr lang="en-CA" sz="5120"/>
          </a:p>
        </p:txBody>
      </p:sp>
      <p:sp>
        <p:nvSpPr>
          <p:cNvPr id="95244" name="Freeform 14"/>
          <p:cNvSpPr>
            <a:spLocks/>
          </p:cNvSpPr>
          <p:nvPr/>
        </p:nvSpPr>
        <p:spPr bwMode="auto">
          <a:xfrm>
            <a:off x="7514149" y="6324036"/>
            <a:ext cx="304801" cy="288996"/>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5120"/>
          </a:p>
        </p:txBody>
      </p:sp>
      <p:sp>
        <p:nvSpPr>
          <p:cNvPr id="95245" name="Line 17"/>
          <p:cNvSpPr>
            <a:spLocks noChangeShapeType="1"/>
          </p:cNvSpPr>
          <p:nvPr/>
        </p:nvSpPr>
        <p:spPr bwMode="auto">
          <a:xfrm flipV="1">
            <a:off x="11169492" y="1797191"/>
            <a:ext cx="1126630" cy="842152"/>
          </a:xfrm>
          <a:prstGeom prst="line">
            <a:avLst/>
          </a:prstGeom>
          <a:noFill/>
          <a:ln w="49213">
            <a:solidFill>
              <a:srgbClr val="000000"/>
            </a:solidFill>
            <a:round/>
            <a:headEnd/>
            <a:tailEnd/>
          </a:ln>
          <a:extLst>
            <a:ext uri="{909E8E84-426E-40DD-AFC4-6F175D3DCCD1}">
              <a14:hiddenFill xmlns:a14="http://schemas.microsoft.com/office/drawing/2010/main">
                <a:noFill/>
              </a14:hiddenFill>
            </a:ext>
          </a:extLst>
        </p:spPr>
        <p:txBody>
          <a:bodyPr/>
          <a:lstStyle/>
          <a:p>
            <a:endParaRPr lang="en-CA" sz="5120"/>
          </a:p>
        </p:txBody>
      </p:sp>
      <p:sp>
        <p:nvSpPr>
          <p:cNvPr id="95246" name="Freeform 18"/>
          <p:cNvSpPr>
            <a:spLocks/>
          </p:cNvSpPr>
          <p:nvPr/>
        </p:nvSpPr>
        <p:spPr bwMode="auto">
          <a:xfrm>
            <a:off x="12138078" y="1686561"/>
            <a:ext cx="304801" cy="279964"/>
          </a:xfrm>
          <a:custGeom>
            <a:avLst/>
            <a:gdLst>
              <a:gd name="T0" fmla="*/ 0 w 406"/>
              <a:gd name="T1" fmla="*/ 2147483646 h 372"/>
              <a:gd name="T2" fmla="*/ 2147483646 w 406"/>
              <a:gd name="T3" fmla="*/ 0 h 372"/>
              <a:gd name="T4" fmla="*/ 2147483646 w 406"/>
              <a:gd name="T5" fmla="*/ 2147483646 h 372"/>
              <a:gd name="T6" fmla="*/ 2147483646 w 406"/>
              <a:gd name="T7" fmla="*/ 2147483646 h 372"/>
              <a:gd name="T8" fmla="*/ 0 w 406"/>
              <a:gd name="T9" fmla="*/ 2147483646 h 372"/>
              <a:gd name="T10" fmla="*/ 0 60000 65536"/>
              <a:gd name="T11" fmla="*/ 0 60000 65536"/>
              <a:gd name="T12" fmla="*/ 0 60000 65536"/>
              <a:gd name="T13" fmla="*/ 0 60000 65536"/>
              <a:gd name="T14" fmla="*/ 0 60000 65536"/>
              <a:gd name="T15" fmla="*/ 0 w 406"/>
              <a:gd name="T16" fmla="*/ 0 h 372"/>
              <a:gd name="T17" fmla="*/ 406 w 406"/>
              <a:gd name="T18" fmla="*/ 372 h 372"/>
            </a:gdLst>
            <a:ahLst/>
            <a:cxnLst>
              <a:cxn ang="T10">
                <a:pos x="T0" y="T1"/>
              </a:cxn>
              <a:cxn ang="T11">
                <a:pos x="T2" y="T3"/>
              </a:cxn>
              <a:cxn ang="T12">
                <a:pos x="T4" y="T5"/>
              </a:cxn>
              <a:cxn ang="T13">
                <a:pos x="T6" y="T7"/>
              </a:cxn>
              <a:cxn ang="T14">
                <a:pos x="T8" y="T9"/>
              </a:cxn>
            </a:cxnLst>
            <a:rect l="T15" t="T16" r="T17" b="T18"/>
            <a:pathLst>
              <a:path w="406" h="372">
                <a:moveTo>
                  <a:pt x="0" y="71"/>
                </a:moveTo>
                <a:lnTo>
                  <a:pt x="406" y="0"/>
                </a:lnTo>
                <a:lnTo>
                  <a:pt x="218" y="372"/>
                </a:lnTo>
                <a:lnTo>
                  <a:pt x="208" y="148"/>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5120"/>
          </a:p>
        </p:txBody>
      </p:sp>
      <p:sp>
        <p:nvSpPr>
          <p:cNvPr id="95247" name="Line 19"/>
          <p:cNvSpPr>
            <a:spLocks noChangeShapeType="1"/>
          </p:cNvSpPr>
          <p:nvPr/>
        </p:nvSpPr>
        <p:spPr bwMode="auto">
          <a:xfrm>
            <a:off x="11162719" y="4120445"/>
            <a:ext cx="1000196" cy="864728"/>
          </a:xfrm>
          <a:prstGeom prst="line">
            <a:avLst/>
          </a:prstGeom>
          <a:noFill/>
          <a:ln w="49213">
            <a:solidFill>
              <a:srgbClr val="000000"/>
            </a:solidFill>
            <a:round/>
            <a:headEnd/>
            <a:tailEnd/>
          </a:ln>
          <a:extLst>
            <a:ext uri="{909E8E84-426E-40DD-AFC4-6F175D3DCCD1}">
              <a14:hiddenFill xmlns:a14="http://schemas.microsoft.com/office/drawing/2010/main">
                <a:noFill/>
              </a14:hiddenFill>
            </a:ext>
          </a:extLst>
        </p:spPr>
        <p:txBody>
          <a:bodyPr/>
          <a:lstStyle/>
          <a:p>
            <a:endParaRPr lang="en-CA" sz="5120"/>
          </a:p>
        </p:txBody>
      </p:sp>
      <p:sp>
        <p:nvSpPr>
          <p:cNvPr id="95248" name="Freeform 20"/>
          <p:cNvSpPr>
            <a:spLocks/>
          </p:cNvSpPr>
          <p:nvPr/>
        </p:nvSpPr>
        <p:spPr bwMode="auto">
          <a:xfrm>
            <a:off x="12002612" y="4818098"/>
            <a:ext cx="302542" cy="288996"/>
          </a:xfrm>
          <a:custGeom>
            <a:avLst/>
            <a:gdLst>
              <a:gd name="T0" fmla="*/ 2147483646 w 400"/>
              <a:gd name="T1" fmla="*/ 0 h 385"/>
              <a:gd name="T2" fmla="*/ 2147483646 w 400"/>
              <a:gd name="T3" fmla="*/ 2147483646 h 385"/>
              <a:gd name="T4" fmla="*/ 0 w 400"/>
              <a:gd name="T5" fmla="*/ 2147483646 h 385"/>
              <a:gd name="T6" fmla="*/ 2147483646 w 400"/>
              <a:gd name="T7" fmla="*/ 2147483646 h 385"/>
              <a:gd name="T8" fmla="*/ 2147483646 w 400"/>
              <a:gd name="T9" fmla="*/ 0 h 385"/>
              <a:gd name="T10" fmla="*/ 0 60000 65536"/>
              <a:gd name="T11" fmla="*/ 0 60000 65536"/>
              <a:gd name="T12" fmla="*/ 0 60000 65536"/>
              <a:gd name="T13" fmla="*/ 0 60000 65536"/>
              <a:gd name="T14" fmla="*/ 0 60000 65536"/>
              <a:gd name="T15" fmla="*/ 0 w 400"/>
              <a:gd name="T16" fmla="*/ 0 h 385"/>
              <a:gd name="T17" fmla="*/ 400 w 400"/>
              <a:gd name="T18" fmla="*/ 385 h 385"/>
            </a:gdLst>
            <a:ahLst/>
            <a:cxnLst>
              <a:cxn ang="T10">
                <a:pos x="T0" y="T1"/>
              </a:cxn>
              <a:cxn ang="T11">
                <a:pos x="T2" y="T3"/>
              </a:cxn>
              <a:cxn ang="T12">
                <a:pos x="T4" y="T5"/>
              </a:cxn>
              <a:cxn ang="T13">
                <a:pos x="T6" y="T7"/>
              </a:cxn>
              <a:cxn ang="T14">
                <a:pos x="T8" y="T9"/>
              </a:cxn>
            </a:cxnLst>
            <a:rect l="T15" t="T16" r="T17" b="T18"/>
            <a:pathLst>
              <a:path w="400" h="385">
                <a:moveTo>
                  <a:pt x="239" y="0"/>
                </a:moveTo>
                <a:lnTo>
                  <a:pt x="400" y="385"/>
                </a:lnTo>
                <a:lnTo>
                  <a:pt x="0" y="285"/>
                </a:lnTo>
                <a:lnTo>
                  <a:pt x="214" y="223"/>
                </a:lnTo>
                <a:lnTo>
                  <a:pt x="2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5120"/>
          </a:p>
        </p:txBody>
      </p:sp>
      <p:sp>
        <p:nvSpPr>
          <p:cNvPr id="95249" name="Line 23"/>
          <p:cNvSpPr>
            <a:spLocks noChangeShapeType="1"/>
          </p:cNvSpPr>
          <p:nvPr/>
        </p:nvSpPr>
        <p:spPr bwMode="auto">
          <a:xfrm flipV="1">
            <a:off x="10961776" y="5861191"/>
            <a:ext cx="1126630" cy="842152"/>
          </a:xfrm>
          <a:prstGeom prst="line">
            <a:avLst/>
          </a:prstGeom>
          <a:noFill/>
          <a:ln w="49213">
            <a:solidFill>
              <a:srgbClr val="000000"/>
            </a:solidFill>
            <a:round/>
            <a:headEnd/>
            <a:tailEnd/>
          </a:ln>
          <a:extLst>
            <a:ext uri="{909E8E84-426E-40DD-AFC4-6F175D3DCCD1}">
              <a14:hiddenFill xmlns:a14="http://schemas.microsoft.com/office/drawing/2010/main">
                <a:noFill/>
              </a14:hiddenFill>
            </a:ext>
          </a:extLst>
        </p:spPr>
        <p:txBody>
          <a:bodyPr/>
          <a:lstStyle/>
          <a:p>
            <a:endParaRPr lang="en-CA" sz="5120"/>
          </a:p>
        </p:txBody>
      </p:sp>
      <p:sp>
        <p:nvSpPr>
          <p:cNvPr id="95250" name="Freeform 24"/>
          <p:cNvSpPr>
            <a:spLocks/>
          </p:cNvSpPr>
          <p:nvPr/>
        </p:nvSpPr>
        <p:spPr bwMode="auto">
          <a:xfrm>
            <a:off x="11930363" y="5748302"/>
            <a:ext cx="304801" cy="282223"/>
          </a:xfrm>
          <a:custGeom>
            <a:avLst/>
            <a:gdLst>
              <a:gd name="T0" fmla="*/ 0 w 405"/>
              <a:gd name="T1" fmla="*/ 2147483646 h 373"/>
              <a:gd name="T2" fmla="*/ 2147483646 w 405"/>
              <a:gd name="T3" fmla="*/ 0 h 373"/>
              <a:gd name="T4" fmla="*/ 2147483646 w 405"/>
              <a:gd name="T5" fmla="*/ 2147483646 h 373"/>
              <a:gd name="T6" fmla="*/ 2147483646 w 405"/>
              <a:gd name="T7" fmla="*/ 2147483646 h 373"/>
              <a:gd name="T8" fmla="*/ 0 w 405"/>
              <a:gd name="T9" fmla="*/ 2147483646 h 373"/>
              <a:gd name="T10" fmla="*/ 0 60000 65536"/>
              <a:gd name="T11" fmla="*/ 0 60000 65536"/>
              <a:gd name="T12" fmla="*/ 0 60000 65536"/>
              <a:gd name="T13" fmla="*/ 0 60000 65536"/>
              <a:gd name="T14" fmla="*/ 0 60000 65536"/>
              <a:gd name="T15" fmla="*/ 0 w 405"/>
              <a:gd name="T16" fmla="*/ 0 h 373"/>
              <a:gd name="T17" fmla="*/ 405 w 405"/>
              <a:gd name="T18" fmla="*/ 373 h 373"/>
            </a:gdLst>
            <a:ahLst/>
            <a:cxnLst>
              <a:cxn ang="T10">
                <a:pos x="T0" y="T1"/>
              </a:cxn>
              <a:cxn ang="T11">
                <a:pos x="T2" y="T3"/>
              </a:cxn>
              <a:cxn ang="T12">
                <a:pos x="T4" y="T5"/>
              </a:cxn>
              <a:cxn ang="T13">
                <a:pos x="T6" y="T7"/>
              </a:cxn>
              <a:cxn ang="T14">
                <a:pos x="T8" y="T9"/>
              </a:cxn>
            </a:cxnLst>
            <a:rect l="T15" t="T16" r="T17" b="T18"/>
            <a:pathLst>
              <a:path w="405" h="373">
                <a:moveTo>
                  <a:pt x="0" y="71"/>
                </a:moveTo>
                <a:lnTo>
                  <a:pt x="405" y="0"/>
                </a:lnTo>
                <a:lnTo>
                  <a:pt x="217" y="373"/>
                </a:lnTo>
                <a:lnTo>
                  <a:pt x="207" y="148"/>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5120"/>
          </a:p>
        </p:txBody>
      </p:sp>
      <p:sp>
        <p:nvSpPr>
          <p:cNvPr id="95251" name="Line 25"/>
          <p:cNvSpPr>
            <a:spLocks noChangeShapeType="1"/>
          </p:cNvSpPr>
          <p:nvPr/>
        </p:nvSpPr>
        <p:spPr bwMode="auto">
          <a:xfrm>
            <a:off x="10955003" y="8182187"/>
            <a:ext cx="1000196" cy="866987"/>
          </a:xfrm>
          <a:prstGeom prst="line">
            <a:avLst/>
          </a:prstGeom>
          <a:noFill/>
          <a:ln w="49213">
            <a:solidFill>
              <a:srgbClr val="000000"/>
            </a:solidFill>
            <a:round/>
            <a:headEnd/>
            <a:tailEnd/>
          </a:ln>
          <a:extLst>
            <a:ext uri="{909E8E84-426E-40DD-AFC4-6F175D3DCCD1}">
              <a14:hiddenFill xmlns:a14="http://schemas.microsoft.com/office/drawing/2010/main">
                <a:noFill/>
              </a14:hiddenFill>
            </a:ext>
          </a:extLst>
        </p:spPr>
        <p:txBody>
          <a:bodyPr/>
          <a:lstStyle/>
          <a:p>
            <a:endParaRPr lang="en-CA" sz="5120"/>
          </a:p>
        </p:txBody>
      </p:sp>
      <p:sp>
        <p:nvSpPr>
          <p:cNvPr id="95252" name="Freeform 26"/>
          <p:cNvSpPr>
            <a:spLocks/>
          </p:cNvSpPr>
          <p:nvPr/>
        </p:nvSpPr>
        <p:spPr bwMode="auto">
          <a:xfrm>
            <a:off x="11794896" y="8879841"/>
            <a:ext cx="302542" cy="291253"/>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4"/>
                </a:lnTo>
                <a:lnTo>
                  <a:pt x="2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5120"/>
          </a:p>
        </p:txBody>
      </p:sp>
      <p:sp>
        <p:nvSpPr>
          <p:cNvPr id="30740" name="Rectangle 27"/>
          <p:cNvSpPr>
            <a:spLocks noChangeArrowheads="1"/>
          </p:cNvSpPr>
          <p:nvPr/>
        </p:nvSpPr>
        <p:spPr bwMode="auto">
          <a:xfrm>
            <a:off x="11436168" y="1411112"/>
            <a:ext cx="2709075" cy="1269450"/>
          </a:xfrm>
          <a:prstGeom prst="rect">
            <a:avLst/>
          </a:prstGeom>
          <a:noFill/>
          <a:ln>
            <a:noFill/>
          </a:ln>
          <a:extLst>
            <a:ext uri="{909E8E84-426E-40dd-AFC4-6F175D3DCCD1}"/>
            <a:ext uri="{91240B29-F687-4f45-9708-019B960494DF}"/>
          </a:extLst>
        </p:spPr>
        <p:txBody>
          <a:bodyPr wrap="none" lIns="0" tIns="0" rIns="0" bIns="0">
            <a:spAutoFit/>
          </a:bodyPr>
          <a:lstStyle/>
          <a:p>
            <a:pPr algn="r">
              <a:defRPr/>
            </a:pPr>
            <a:r>
              <a:rPr lang="en-US" sz="3129" dirty="0">
                <a:solidFill>
                  <a:schemeClr val="accent2">
                    <a:lumMod val="75000"/>
                  </a:schemeClr>
                </a:solidFill>
                <a:latin typeface="Britannic Bold" charset="0"/>
                <a:cs typeface="Britannic Bold" charset="0"/>
              </a:rPr>
              <a:t>Selenium</a:t>
            </a:r>
          </a:p>
          <a:p>
            <a:pPr algn="r">
              <a:defRPr/>
            </a:pPr>
            <a:r>
              <a:rPr lang="en-US" sz="5120" dirty="0">
                <a:latin typeface="Britannic Bold" charset="0"/>
                <a:cs typeface="Britannic Bold" charset="0"/>
              </a:rPr>
              <a:t>   N= 273</a:t>
            </a:r>
          </a:p>
        </p:txBody>
      </p:sp>
      <p:sp>
        <p:nvSpPr>
          <p:cNvPr id="95254" name="Rectangle 28"/>
          <p:cNvSpPr>
            <a:spLocks noChangeArrowheads="1"/>
          </p:cNvSpPr>
          <p:nvPr/>
        </p:nvSpPr>
        <p:spPr bwMode="auto">
          <a:xfrm>
            <a:off x="12541111" y="4768426"/>
            <a:ext cx="1393009" cy="91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129">
                <a:latin typeface="Britannic Bold" panose="020B0903060703020204" pitchFamily="34" charset="0"/>
              </a:rPr>
              <a:t>Placebo</a:t>
            </a:r>
          </a:p>
          <a:p>
            <a:pPr algn="ctr">
              <a:spcBef>
                <a:spcPct val="0"/>
              </a:spcBef>
              <a:buFontTx/>
              <a:buNone/>
            </a:pPr>
            <a:r>
              <a:rPr lang="en-US" altLang="en-US" sz="2844">
                <a:solidFill>
                  <a:srgbClr val="000000"/>
                </a:solidFill>
                <a:latin typeface="Britannic Bold" panose="020B0903060703020204" pitchFamily="34" charset="0"/>
              </a:rPr>
              <a:t>  N= 279</a:t>
            </a:r>
          </a:p>
        </p:txBody>
      </p:sp>
      <p:sp>
        <p:nvSpPr>
          <p:cNvPr id="95255" name="Rectangle 29"/>
          <p:cNvSpPr>
            <a:spLocks noChangeArrowheads="1"/>
          </p:cNvSpPr>
          <p:nvPr/>
        </p:nvSpPr>
        <p:spPr bwMode="auto">
          <a:xfrm>
            <a:off x="7505118" y="4723271"/>
            <a:ext cx="3449884" cy="43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844">
                <a:latin typeface="Britannic Bold" panose="020B0903060703020204" pitchFamily="34" charset="0"/>
              </a:rPr>
              <a:t>Factorial 2x2 design</a:t>
            </a:r>
          </a:p>
        </p:txBody>
      </p:sp>
      <p:sp>
        <p:nvSpPr>
          <p:cNvPr id="95256" name="Rectangle 30"/>
          <p:cNvSpPr>
            <a:spLocks noChangeArrowheads="1"/>
          </p:cNvSpPr>
          <p:nvPr/>
        </p:nvSpPr>
        <p:spPr bwMode="auto">
          <a:xfrm>
            <a:off x="12593039" y="8683413"/>
            <a:ext cx="1393009" cy="135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3129">
                <a:solidFill>
                  <a:srgbClr val="000000"/>
                </a:solidFill>
                <a:latin typeface="Britannic Bold" panose="020B0903060703020204" pitchFamily="34" charset="0"/>
              </a:rPr>
              <a:t>Placebo</a:t>
            </a:r>
          </a:p>
          <a:p>
            <a:pPr>
              <a:spcBef>
                <a:spcPct val="0"/>
              </a:spcBef>
              <a:buFontTx/>
              <a:buNone/>
            </a:pPr>
            <a:r>
              <a:rPr lang="en-US" altLang="en-US" sz="2844">
                <a:solidFill>
                  <a:srgbClr val="000000"/>
                </a:solidFill>
                <a:latin typeface="Britannic Bold" panose="020B0903060703020204" pitchFamily="34" charset="0"/>
              </a:rPr>
              <a:t>  N= 267</a:t>
            </a:r>
          </a:p>
          <a:p>
            <a:pPr>
              <a:spcBef>
                <a:spcPct val="0"/>
              </a:spcBef>
              <a:buFontTx/>
              <a:buNone/>
            </a:pPr>
            <a:endParaRPr lang="en-US" altLang="en-US" sz="2844">
              <a:solidFill>
                <a:srgbClr val="29D1F6"/>
              </a:solidFill>
              <a:latin typeface="Britannic Bold" panose="020B0903060703020204" pitchFamily="34" charset="0"/>
            </a:endParaRPr>
          </a:p>
        </p:txBody>
      </p:sp>
      <p:sp>
        <p:nvSpPr>
          <p:cNvPr id="95257" name="Rectangle 31"/>
          <p:cNvSpPr>
            <a:spLocks noChangeArrowheads="1"/>
          </p:cNvSpPr>
          <p:nvPr/>
        </p:nvSpPr>
        <p:spPr bwMode="auto">
          <a:xfrm>
            <a:off x="12431193" y="5527040"/>
            <a:ext cx="1628651" cy="91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129">
                <a:solidFill>
                  <a:schemeClr val="accent2"/>
                </a:solidFill>
                <a:latin typeface="Britannic Bold" panose="020B0903060703020204" pitchFamily="34" charset="0"/>
              </a:rPr>
              <a:t>Selenium</a:t>
            </a:r>
          </a:p>
          <a:p>
            <a:pPr algn="ctr">
              <a:spcBef>
                <a:spcPct val="0"/>
              </a:spcBef>
              <a:buFontTx/>
              <a:buNone/>
            </a:pPr>
            <a:r>
              <a:rPr lang="en-US" altLang="en-US" sz="2844">
                <a:solidFill>
                  <a:srgbClr val="000000"/>
                </a:solidFill>
                <a:latin typeface="Britannic Bold" panose="020B0903060703020204" pitchFamily="34" charset="0"/>
              </a:rPr>
              <a:t>   N= 270</a:t>
            </a:r>
          </a:p>
        </p:txBody>
      </p:sp>
      <p:sp>
        <p:nvSpPr>
          <p:cNvPr id="95258" name="Rectangle 33"/>
          <p:cNvSpPr>
            <a:spLocks noChangeArrowheads="1"/>
          </p:cNvSpPr>
          <p:nvPr/>
        </p:nvSpPr>
        <p:spPr bwMode="auto">
          <a:xfrm>
            <a:off x="3712051" y="9031"/>
            <a:ext cx="9825849"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6258" b="1" dirty="0">
                <a:solidFill>
                  <a:srgbClr val="0000FF"/>
                </a:solidFill>
                <a:latin typeface="+mj-lt"/>
              </a:rPr>
              <a:t>The SISPCT study</a:t>
            </a:r>
          </a:p>
        </p:txBody>
      </p:sp>
      <p:sp>
        <p:nvSpPr>
          <p:cNvPr id="34" name="Freeform 10"/>
          <p:cNvSpPr>
            <a:spLocks/>
          </p:cNvSpPr>
          <p:nvPr/>
        </p:nvSpPr>
        <p:spPr bwMode="auto">
          <a:xfrm>
            <a:off x="10390559" y="2661921"/>
            <a:ext cx="1539804" cy="1397564"/>
          </a:xfrm>
          <a:custGeom>
            <a:avLst/>
            <a:gdLst>
              <a:gd name="T0" fmla="*/ 2147483647 w 2050"/>
              <a:gd name="T1" fmla="*/ 2147483647 h 1857"/>
              <a:gd name="T2" fmla="*/ 2147483647 w 2050"/>
              <a:gd name="T3" fmla="*/ 2147483647 h 1857"/>
              <a:gd name="T4" fmla="*/ 2147483647 w 2050"/>
              <a:gd name="T5" fmla="*/ 2147483647 h 1857"/>
              <a:gd name="T6" fmla="*/ 2147483647 w 2050"/>
              <a:gd name="T7" fmla="*/ 2147483647 h 1857"/>
              <a:gd name="T8" fmla="*/ 2147483647 w 2050"/>
              <a:gd name="T9" fmla="*/ 2147483647 h 1857"/>
              <a:gd name="T10" fmla="*/ 2147483647 w 2050"/>
              <a:gd name="T11" fmla="*/ 2147483647 h 1857"/>
              <a:gd name="T12" fmla="*/ 2147483647 w 2050"/>
              <a:gd name="T13" fmla="*/ 2147483647 h 1857"/>
              <a:gd name="T14" fmla="*/ 2147483647 w 2050"/>
              <a:gd name="T15" fmla="*/ 2147483647 h 1857"/>
              <a:gd name="T16" fmla="*/ 2147483647 w 2050"/>
              <a:gd name="T17" fmla="*/ 0 h 1857"/>
              <a:gd name="T18" fmla="*/ 2147483647 w 2050"/>
              <a:gd name="T19" fmla="*/ 2147483647 h 1857"/>
              <a:gd name="T20" fmla="*/ 2147483647 w 2050"/>
              <a:gd name="T21" fmla="*/ 2147483647 h 1857"/>
              <a:gd name="T22" fmla="*/ 2147483647 w 2050"/>
              <a:gd name="T23" fmla="*/ 2147483647 h 1857"/>
              <a:gd name="T24" fmla="*/ 2147483647 w 2050"/>
              <a:gd name="T25" fmla="*/ 2147483647 h 1857"/>
              <a:gd name="T26" fmla="*/ 2147483647 w 2050"/>
              <a:gd name="T27" fmla="*/ 2147483647 h 1857"/>
              <a:gd name="T28" fmla="*/ 2147483647 w 2050"/>
              <a:gd name="T29" fmla="*/ 2147483647 h 1857"/>
              <a:gd name="T30" fmla="*/ 2147483647 w 2050"/>
              <a:gd name="T31" fmla="*/ 2147483647 h 1857"/>
              <a:gd name="T32" fmla="*/ 0 w 2050"/>
              <a:gd name="T33" fmla="*/ 2147483647 h 1857"/>
              <a:gd name="T34" fmla="*/ 2147483647 w 2050"/>
              <a:gd name="T35" fmla="*/ 2147483647 h 1857"/>
              <a:gd name="T36" fmla="*/ 2147483647 w 2050"/>
              <a:gd name="T37" fmla="*/ 2147483647 h 1857"/>
              <a:gd name="T38" fmla="*/ 2147483647 w 2050"/>
              <a:gd name="T39" fmla="*/ 2147483647 h 1857"/>
              <a:gd name="T40" fmla="*/ 2147483647 w 2050"/>
              <a:gd name="T41" fmla="*/ 2147483647 h 1857"/>
              <a:gd name="T42" fmla="*/ 2147483647 w 2050"/>
              <a:gd name="T43" fmla="*/ 2147483647 h 1857"/>
              <a:gd name="T44" fmla="*/ 2147483647 w 2050"/>
              <a:gd name="T45" fmla="*/ 2147483647 h 1857"/>
              <a:gd name="T46" fmla="*/ 2147483647 w 2050"/>
              <a:gd name="T47" fmla="*/ 2147483647 h 1857"/>
              <a:gd name="T48" fmla="*/ 2147483647 w 2050"/>
              <a:gd name="T49" fmla="*/ 2147483647 h 1857"/>
              <a:gd name="T50" fmla="*/ 2147483647 w 2050"/>
              <a:gd name="T51" fmla="*/ 2147483647 h 1857"/>
              <a:gd name="T52" fmla="*/ 2147483647 w 2050"/>
              <a:gd name="T53" fmla="*/ 2147483647 h 1857"/>
              <a:gd name="T54" fmla="*/ 2147483647 w 2050"/>
              <a:gd name="T55" fmla="*/ 2147483647 h 1857"/>
              <a:gd name="T56" fmla="*/ 2147483647 w 2050"/>
              <a:gd name="T57" fmla="*/ 2147483647 h 1857"/>
              <a:gd name="T58" fmla="*/ 2147483647 w 2050"/>
              <a:gd name="T59" fmla="*/ 2147483647 h 1857"/>
              <a:gd name="T60" fmla="*/ 2147483647 w 2050"/>
              <a:gd name="T61" fmla="*/ 2147483647 h 1857"/>
              <a:gd name="T62" fmla="*/ 2147483647 w 2050"/>
              <a:gd name="T63" fmla="*/ 2147483647 h 1857"/>
              <a:gd name="T64" fmla="*/ 2147483647 w 2050"/>
              <a:gd name="T65" fmla="*/ 2147483647 h 1857"/>
              <a:gd name="T66" fmla="*/ 2147483647 w 2050"/>
              <a:gd name="T67" fmla="*/ 2147483647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solidFill>
            <a:srgbClr val="30B9F8"/>
          </a:solidFill>
          <a:ln w="23813">
            <a:solidFill>
              <a:srgbClr val="000000"/>
            </a:solidFill>
            <a:round/>
            <a:headEnd/>
            <a:tailEnd/>
          </a:ln>
        </p:spPr>
        <p:txBody>
          <a:bodyPr anchor="ctr"/>
          <a:lstStyle/>
          <a:p>
            <a:pPr algn="ctr">
              <a:defRPr/>
            </a:pPr>
            <a:r>
              <a:rPr lang="es-ES" sz="4551" dirty="0">
                <a:latin typeface="+mj-lt"/>
              </a:rPr>
              <a:t>R</a:t>
            </a:r>
          </a:p>
        </p:txBody>
      </p:sp>
      <p:sp>
        <p:nvSpPr>
          <p:cNvPr id="35" name="Freeform 10"/>
          <p:cNvSpPr>
            <a:spLocks/>
          </p:cNvSpPr>
          <p:nvPr/>
        </p:nvSpPr>
        <p:spPr bwMode="auto">
          <a:xfrm>
            <a:off x="10255092" y="6759787"/>
            <a:ext cx="1539804" cy="1397565"/>
          </a:xfrm>
          <a:custGeom>
            <a:avLst/>
            <a:gdLst>
              <a:gd name="T0" fmla="*/ 2147483647 w 2050"/>
              <a:gd name="T1" fmla="*/ 2147483647 h 1857"/>
              <a:gd name="T2" fmla="*/ 2147483647 w 2050"/>
              <a:gd name="T3" fmla="*/ 2147483647 h 1857"/>
              <a:gd name="T4" fmla="*/ 2147483647 w 2050"/>
              <a:gd name="T5" fmla="*/ 2147483647 h 1857"/>
              <a:gd name="T6" fmla="*/ 2147483647 w 2050"/>
              <a:gd name="T7" fmla="*/ 2147483647 h 1857"/>
              <a:gd name="T8" fmla="*/ 2147483647 w 2050"/>
              <a:gd name="T9" fmla="*/ 2147483647 h 1857"/>
              <a:gd name="T10" fmla="*/ 2147483647 w 2050"/>
              <a:gd name="T11" fmla="*/ 2147483647 h 1857"/>
              <a:gd name="T12" fmla="*/ 2147483647 w 2050"/>
              <a:gd name="T13" fmla="*/ 2147483647 h 1857"/>
              <a:gd name="T14" fmla="*/ 2147483647 w 2050"/>
              <a:gd name="T15" fmla="*/ 2147483647 h 1857"/>
              <a:gd name="T16" fmla="*/ 2147483647 w 2050"/>
              <a:gd name="T17" fmla="*/ 0 h 1857"/>
              <a:gd name="T18" fmla="*/ 2147483647 w 2050"/>
              <a:gd name="T19" fmla="*/ 2147483647 h 1857"/>
              <a:gd name="T20" fmla="*/ 2147483647 w 2050"/>
              <a:gd name="T21" fmla="*/ 2147483647 h 1857"/>
              <a:gd name="T22" fmla="*/ 2147483647 w 2050"/>
              <a:gd name="T23" fmla="*/ 2147483647 h 1857"/>
              <a:gd name="T24" fmla="*/ 2147483647 w 2050"/>
              <a:gd name="T25" fmla="*/ 2147483647 h 1857"/>
              <a:gd name="T26" fmla="*/ 2147483647 w 2050"/>
              <a:gd name="T27" fmla="*/ 2147483647 h 1857"/>
              <a:gd name="T28" fmla="*/ 2147483647 w 2050"/>
              <a:gd name="T29" fmla="*/ 2147483647 h 1857"/>
              <a:gd name="T30" fmla="*/ 2147483647 w 2050"/>
              <a:gd name="T31" fmla="*/ 2147483647 h 1857"/>
              <a:gd name="T32" fmla="*/ 0 w 2050"/>
              <a:gd name="T33" fmla="*/ 2147483647 h 1857"/>
              <a:gd name="T34" fmla="*/ 2147483647 w 2050"/>
              <a:gd name="T35" fmla="*/ 2147483647 h 1857"/>
              <a:gd name="T36" fmla="*/ 2147483647 w 2050"/>
              <a:gd name="T37" fmla="*/ 2147483647 h 1857"/>
              <a:gd name="T38" fmla="*/ 2147483647 w 2050"/>
              <a:gd name="T39" fmla="*/ 2147483647 h 1857"/>
              <a:gd name="T40" fmla="*/ 2147483647 w 2050"/>
              <a:gd name="T41" fmla="*/ 2147483647 h 1857"/>
              <a:gd name="T42" fmla="*/ 2147483647 w 2050"/>
              <a:gd name="T43" fmla="*/ 2147483647 h 1857"/>
              <a:gd name="T44" fmla="*/ 2147483647 w 2050"/>
              <a:gd name="T45" fmla="*/ 2147483647 h 1857"/>
              <a:gd name="T46" fmla="*/ 2147483647 w 2050"/>
              <a:gd name="T47" fmla="*/ 2147483647 h 1857"/>
              <a:gd name="T48" fmla="*/ 2147483647 w 2050"/>
              <a:gd name="T49" fmla="*/ 2147483647 h 1857"/>
              <a:gd name="T50" fmla="*/ 2147483647 w 2050"/>
              <a:gd name="T51" fmla="*/ 2147483647 h 1857"/>
              <a:gd name="T52" fmla="*/ 2147483647 w 2050"/>
              <a:gd name="T53" fmla="*/ 2147483647 h 1857"/>
              <a:gd name="T54" fmla="*/ 2147483647 w 2050"/>
              <a:gd name="T55" fmla="*/ 2147483647 h 1857"/>
              <a:gd name="T56" fmla="*/ 2147483647 w 2050"/>
              <a:gd name="T57" fmla="*/ 2147483647 h 1857"/>
              <a:gd name="T58" fmla="*/ 2147483647 w 2050"/>
              <a:gd name="T59" fmla="*/ 2147483647 h 1857"/>
              <a:gd name="T60" fmla="*/ 2147483647 w 2050"/>
              <a:gd name="T61" fmla="*/ 2147483647 h 1857"/>
              <a:gd name="T62" fmla="*/ 2147483647 w 2050"/>
              <a:gd name="T63" fmla="*/ 2147483647 h 1857"/>
              <a:gd name="T64" fmla="*/ 2147483647 w 2050"/>
              <a:gd name="T65" fmla="*/ 2147483647 h 1857"/>
              <a:gd name="T66" fmla="*/ 2147483647 w 2050"/>
              <a:gd name="T67" fmla="*/ 2147483647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solidFill>
            <a:srgbClr val="30B9F8"/>
          </a:solidFill>
          <a:ln w="23813">
            <a:solidFill>
              <a:srgbClr val="000000"/>
            </a:solidFill>
            <a:round/>
            <a:headEnd/>
            <a:tailEnd/>
          </a:ln>
        </p:spPr>
        <p:txBody>
          <a:bodyPr anchor="ctr"/>
          <a:lstStyle/>
          <a:p>
            <a:pPr algn="ctr">
              <a:defRPr/>
            </a:pPr>
            <a:r>
              <a:rPr lang="es-ES" sz="4551" dirty="0">
                <a:latin typeface="+mj-lt"/>
              </a:rPr>
              <a:t>R</a:t>
            </a:r>
          </a:p>
        </p:txBody>
      </p:sp>
      <p:sp>
        <p:nvSpPr>
          <p:cNvPr id="95261" name="4 CuadroTexto"/>
          <p:cNvSpPr txBox="1">
            <a:spLocks noChangeArrowheads="1"/>
          </p:cNvSpPr>
          <p:nvPr/>
        </p:nvSpPr>
        <p:spPr bwMode="auto">
          <a:xfrm>
            <a:off x="547335" y="9049174"/>
            <a:ext cx="9595556"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s-ES_tradnl" altLang="en-US" sz="1991" dirty="0" err="1">
                <a:latin typeface="Britannic Bold" panose="020B0903060703020204" pitchFamily="34" charset="0"/>
              </a:rPr>
              <a:t>Bloos</a:t>
            </a:r>
            <a:r>
              <a:rPr lang="es-ES_tradnl" altLang="en-US" sz="1991" dirty="0">
                <a:latin typeface="Britannic Bold" panose="020B0903060703020204" pitchFamily="34" charset="0"/>
              </a:rPr>
              <a:t> F, et al. JAMA </a:t>
            </a:r>
            <a:r>
              <a:rPr lang="es-ES_tradnl" altLang="en-US" sz="1991" dirty="0" err="1">
                <a:latin typeface="Britannic Bold" panose="020B0903060703020204" pitchFamily="34" charset="0"/>
              </a:rPr>
              <a:t>Internal</a:t>
            </a:r>
            <a:r>
              <a:rPr lang="es-ES_tradnl" altLang="en-US" sz="1991" dirty="0">
                <a:latin typeface="Britannic Bold" panose="020B0903060703020204" pitchFamily="34" charset="0"/>
              </a:rPr>
              <a:t> Medicine 2016</a:t>
            </a:r>
          </a:p>
        </p:txBody>
      </p:sp>
      <p:pic>
        <p:nvPicPr>
          <p:cNvPr id="30" name="image2.png"/>
          <p:cNvPicPr/>
          <p:nvPr/>
        </p:nvPicPr>
        <p:blipFill>
          <a:blip r:embed="rId2"/>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1620549681"/>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6381" y="650241"/>
            <a:ext cx="12054276" cy="797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ector recto 4"/>
          <p:cNvCxnSpPr/>
          <p:nvPr/>
        </p:nvCxnSpPr>
        <p:spPr>
          <a:xfrm flipV="1">
            <a:off x="4308105" y="2061353"/>
            <a:ext cx="7145867" cy="27499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flipV="1">
            <a:off x="4524852" y="4811325"/>
            <a:ext cx="9579752" cy="331893"/>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96261" name="4 CuadroTexto"/>
          <p:cNvSpPr txBox="1">
            <a:spLocks noChangeArrowheads="1"/>
          </p:cNvSpPr>
          <p:nvPr/>
        </p:nvSpPr>
        <p:spPr bwMode="auto">
          <a:xfrm>
            <a:off x="4734826" y="9103361"/>
            <a:ext cx="9595556"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s-ES_tradnl" altLang="en-US" sz="1991">
                <a:latin typeface="Britannic Bold" panose="020B0903060703020204" pitchFamily="34" charset="0"/>
              </a:rPr>
              <a:t>Bloos F, et al. JAMA Intern Med 2016</a:t>
            </a:r>
          </a:p>
        </p:txBody>
      </p:sp>
      <p:grpSp>
        <p:nvGrpSpPr>
          <p:cNvPr id="8" name="Agrupar 7"/>
          <p:cNvGrpSpPr>
            <a:grpSpLocks/>
          </p:cNvGrpSpPr>
          <p:nvPr/>
        </p:nvGrpSpPr>
        <p:grpSpPr bwMode="auto">
          <a:xfrm>
            <a:off x="4734825" y="1806223"/>
            <a:ext cx="6175022" cy="2354863"/>
            <a:chOff x="1804988" y="1270106"/>
            <a:chExt cx="4341095" cy="1655672"/>
          </a:xfrm>
        </p:grpSpPr>
        <p:cxnSp>
          <p:nvCxnSpPr>
            <p:cNvPr id="3" name="Conector recto de flecha 2"/>
            <p:cNvCxnSpPr/>
            <p:nvPr/>
          </p:nvCxnSpPr>
          <p:spPr>
            <a:xfrm flipV="1">
              <a:off x="1804988" y="1270106"/>
              <a:ext cx="4341095" cy="1655672"/>
            </a:xfrm>
            <a:prstGeom prst="straightConnector1">
              <a:avLst/>
            </a:prstGeom>
            <a:ln w="57150" cmpd="sng">
              <a:solidFill>
                <a:srgbClr val="FF0000"/>
              </a:solidFill>
              <a:headEnd type="none"/>
              <a:tailEnd type="triangle" w="med" len="lg"/>
            </a:ln>
          </p:spPr>
          <p:style>
            <a:lnRef idx="2">
              <a:schemeClr val="accent1"/>
            </a:lnRef>
            <a:fillRef idx="0">
              <a:schemeClr val="accent1"/>
            </a:fillRef>
            <a:effectRef idx="1">
              <a:schemeClr val="accent1"/>
            </a:effectRef>
            <a:fontRef idx="minor">
              <a:schemeClr val="tx1"/>
            </a:fontRef>
          </p:style>
        </p:cxnSp>
        <p:sp>
          <p:nvSpPr>
            <p:cNvPr id="96264" name="CuadroTexto 5"/>
            <p:cNvSpPr txBox="1">
              <a:spLocks noChangeArrowheads="1"/>
            </p:cNvSpPr>
            <p:nvPr/>
          </p:nvSpPr>
          <p:spPr bwMode="auto">
            <a:xfrm rot="20383500">
              <a:off x="2936967" y="1756074"/>
              <a:ext cx="2528739" cy="3726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s-ES" altLang="en-US" sz="2844">
                  <a:solidFill>
                    <a:srgbClr val="FF0000"/>
                  </a:solidFill>
                  <a:latin typeface="Arial Narrow" panose="020B0606020202030204" pitchFamily="34" charset="0"/>
                </a:rPr>
                <a:t>PLASMA SELENIUM</a:t>
              </a:r>
            </a:p>
          </p:txBody>
        </p:sp>
      </p:grpSp>
      <p:pic>
        <p:nvPicPr>
          <p:cNvPr id="9" name="image2.png"/>
          <p:cNvPicPr/>
          <p:nvPr/>
        </p:nvPicPr>
        <p:blipFill>
          <a:blip r:embed="rId3"/>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25111813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Imagen 3"/>
          <p:cNvPicPr>
            <a:picLocks noChangeAspect="1"/>
          </p:cNvPicPr>
          <p:nvPr/>
        </p:nvPicPr>
        <p:blipFill>
          <a:blip r:embed="rId2">
            <a:extLst>
              <a:ext uri="{28A0092B-C50C-407E-A947-70E740481C1C}">
                <a14:useLocalDpi xmlns:a14="http://schemas.microsoft.com/office/drawing/2010/main" val="0"/>
              </a:ext>
            </a:extLst>
          </a:blip>
          <a:srcRect t="47823" r="50423"/>
          <a:stretch>
            <a:fillRect/>
          </a:stretch>
        </p:blipFill>
        <p:spPr bwMode="auto">
          <a:xfrm>
            <a:off x="8886878" y="2280355"/>
            <a:ext cx="5260622" cy="620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Imagen 4"/>
          <p:cNvPicPr>
            <a:picLocks noChangeAspect="1"/>
          </p:cNvPicPr>
          <p:nvPr/>
        </p:nvPicPr>
        <p:blipFill>
          <a:blip r:embed="rId3">
            <a:extLst>
              <a:ext uri="{28A0092B-C50C-407E-A947-70E740481C1C}">
                <a14:useLocalDpi xmlns:a14="http://schemas.microsoft.com/office/drawing/2010/main" val="0"/>
              </a:ext>
            </a:extLst>
          </a:blip>
          <a:srcRect r="51015" b="52141"/>
          <a:stretch>
            <a:fillRect/>
          </a:stretch>
        </p:blipFill>
        <p:spPr bwMode="auto">
          <a:xfrm>
            <a:off x="2533491" y="2600961"/>
            <a:ext cx="5511236" cy="603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20 Rectángulo"/>
          <p:cNvSpPr/>
          <p:nvPr/>
        </p:nvSpPr>
        <p:spPr>
          <a:xfrm>
            <a:off x="2954534" y="641044"/>
            <a:ext cx="10932800" cy="792653"/>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ES_tradnl" sz="4551" dirty="0">
                <a:ln w="11430"/>
                <a:latin typeface="Britannic Bold"/>
                <a:cs typeface="Britannic Bold"/>
              </a:rPr>
              <a:t>Survival Curves: Placebo versus Selenium</a:t>
            </a:r>
            <a:endParaRPr lang="es-ES_tradnl" sz="3982" dirty="0">
              <a:ln w="11430"/>
              <a:latin typeface="Britannic Bold"/>
              <a:cs typeface="Britannic Bold"/>
            </a:endParaRPr>
          </a:p>
        </p:txBody>
      </p:sp>
      <p:sp>
        <p:nvSpPr>
          <p:cNvPr id="97285" name="4 CuadroTexto"/>
          <p:cNvSpPr txBox="1">
            <a:spLocks noChangeArrowheads="1"/>
          </p:cNvSpPr>
          <p:nvPr/>
        </p:nvSpPr>
        <p:spPr bwMode="auto">
          <a:xfrm>
            <a:off x="5576976" y="9295272"/>
            <a:ext cx="9595556" cy="39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FontTx/>
              <a:buNone/>
            </a:pPr>
            <a:r>
              <a:rPr lang="es-ES_tradnl" altLang="en-US" sz="1991">
                <a:latin typeface="Britannic Bold" panose="020B0903060703020204" pitchFamily="34" charset="0"/>
              </a:rPr>
              <a:t>Bloos F, et al. JAMA Internal Medicine 2016. </a:t>
            </a:r>
          </a:p>
        </p:txBody>
      </p:sp>
      <p:pic>
        <p:nvPicPr>
          <p:cNvPr id="6" name="image2.png"/>
          <p:cNvPicPr/>
          <p:nvPr/>
        </p:nvPicPr>
        <p:blipFill>
          <a:blip r:embed="rId4"/>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44075991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8" name="Picture 2" descr="REDOX Pati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867"/>
            <a:ext cx="17340263" cy="1083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2425148" y="7673009"/>
            <a:ext cx="2226365" cy="646019"/>
          </a:xfrm>
          <a:prstGeom prst="rect">
            <a:avLst/>
          </a:prstGeom>
          <a:solidFill>
            <a:schemeClr val="bg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CA" altLang="en-US" sz="2844">
              <a:latin typeface="Arial" panose="020B0604020202020204" pitchFamily="34" charset="0"/>
            </a:endParaRPr>
          </a:p>
        </p:txBody>
      </p:sp>
    </p:spTree>
    <p:extLst>
      <p:ext uri="{BB962C8B-B14F-4D97-AF65-F5344CB8AC3E}">
        <p14:creationId xmlns:p14="http://schemas.microsoft.com/office/powerpoint/2010/main" val="98489573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716948" y="3431652"/>
            <a:ext cx="8129257" cy="1219163"/>
          </a:xfrm>
        </p:spPr>
        <p:txBody>
          <a:bodyPr>
            <a:noAutofit/>
          </a:bodyPr>
          <a:lstStyle/>
          <a:p>
            <a:pPr marL="304775" indent="-304775" defTabSz="457164">
              <a:buSzPct val="100000"/>
              <a:defRPr sz="1800">
                <a:solidFill>
                  <a:srgbClr val="000000"/>
                </a:solidFill>
              </a:defRPr>
            </a:pPr>
            <a:r>
              <a:rPr lang="en-CA" sz="4800" cap="none" dirty="0">
                <a:solidFill>
                  <a:srgbClr val="0052E2"/>
                </a:solidFill>
                <a:latin typeface="Avenir Next Condensed"/>
                <a:ea typeface="Avenir Book"/>
                <a:cs typeface="Avenir Book"/>
                <a:sym typeface="Avenir Book"/>
              </a:rPr>
              <a:t>Is sepsis too heterogeneous of a disease to manifest a positive treatment effect?</a:t>
            </a:r>
          </a:p>
        </p:txBody>
      </p:sp>
      <p:pic>
        <p:nvPicPr>
          <p:cNvPr id="5" name="image2.png"/>
          <p:cNvPicPr/>
          <p:nvPr/>
        </p:nvPicPr>
        <p:blipFill>
          <a:blip r:embed="rId2"/>
          <a:stretch>
            <a:fillRect/>
          </a:stretch>
        </p:blipFill>
        <p:spPr>
          <a:xfrm>
            <a:off x="131029" y="147436"/>
            <a:ext cx="1829909" cy="661807"/>
          </a:xfrm>
          <a:prstGeom prst="rect">
            <a:avLst/>
          </a:prstGeom>
          <a:ln w="12700">
            <a:miter lim="400000"/>
          </a:ln>
        </p:spPr>
      </p:pic>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0249" y="6610658"/>
            <a:ext cx="4488366" cy="263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3018256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461269" y="170320"/>
            <a:ext cx="16391967" cy="2458194"/>
          </a:xfrm>
        </p:spPr>
        <p:txBody>
          <a:bodyPr>
            <a:normAutofit/>
          </a:bodyPr>
          <a:lstStyle/>
          <a:p>
            <a:r>
              <a:rPr lang="en-US" sz="4800" cap="none" dirty="0">
                <a:solidFill>
                  <a:srgbClr val="0000FF"/>
                </a:solidFill>
                <a:latin typeface="Avenir Roman"/>
              </a:rPr>
              <a:t>Markers to quantify Oxidative stress</a:t>
            </a:r>
            <a:br>
              <a:rPr lang="en-US" sz="4800" cap="none" dirty="0">
                <a:solidFill>
                  <a:srgbClr val="0000FF"/>
                </a:solidFill>
                <a:latin typeface="Avenir Roman"/>
              </a:rPr>
            </a:br>
            <a:br>
              <a:rPr lang="en-US" sz="4800" cap="none" dirty="0">
                <a:solidFill>
                  <a:srgbClr val="0000FF"/>
                </a:solidFill>
                <a:latin typeface="Avenir Roman"/>
              </a:rPr>
            </a:br>
            <a:r>
              <a:rPr lang="en-US" sz="3160" cap="none" dirty="0">
                <a:solidFill>
                  <a:srgbClr val="0000FF"/>
                </a:solidFill>
                <a:latin typeface="Avenir Roman"/>
              </a:rPr>
              <a:t>oxidation-reduction potential (ORP)</a:t>
            </a:r>
            <a:endParaRPr lang="en-US" sz="3160" cap="none" dirty="0">
              <a:solidFill>
                <a:srgbClr val="0000FF"/>
              </a:solidFill>
            </a:endParaRPr>
          </a:p>
        </p:txBody>
      </p:sp>
      <p:sp>
        <p:nvSpPr>
          <p:cNvPr id="10" name="Content Placeholder 9"/>
          <p:cNvSpPr>
            <a:spLocks noGrp="1"/>
          </p:cNvSpPr>
          <p:nvPr>
            <p:ph sz="half" idx="1"/>
          </p:nvPr>
        </p:nvSpPr>
        <p:spPr/>
        <p:txBody>
          <a:bodyPr>
            <a:normAutofit/>
          </a:bodyPr>
          <a:lstStyle/>
          <a:p>
            <a:pPr marL="234805" indent="-234805"/>
            <a:r>
              <a:rPr lang="en-US" sz="2844" dirty="0">
                <a:latin typeface="Avenir Roman"/>
              </a:rPr>
              <a:t>Specific technical measures reported by the RedoxSYS™™ System include:</a:t>
            </a:r>
          </a:p>
          <a:p>
            <a:pPr marL="650230" lvl="1" indent="-397363" defTabSz="740540">
              <a:spcBef>
                <a:spcPts val="1422"/>
              </a:spcBef>
              <a:buFont typeface="+mj-lt"/>
              <a:buAutoNum type="arabicPeriod"/>
            </a:pPr>
            <a:r>
              <a:rPr lang="en-US" sz="2560" b="1" dirty="0">
                <a:latin typeface="Avenir Roman"/>
              </a:rPr>
              <a:t>Static ORP </a:t>
            </a:r>
            <a:r>
              <a:rPr lang="en-US" sz="2560" dirty="0">
                <a:latin typeface="Avenir Roman"/>
              </a:rPr>
              <a:t>–The tendency of a system to either donate or take up electrons with no applied perturbations (current) – (mV) </a:t>
            </a:r>
            <a:r>
              <a:rPr lang="en-US" sz="2560" b="1" dirty="0">
                <a:latin typeface="Avenir Roman"/>
              </a:rPr>
              <a:t>an aggregate measure of oxidative stress</a:t>
            </a:r>
          </a:p>
          <a:p>
            <a:pPr marL="650230" lvl="1" indent="-397363" defTabSz="740540">
              <a:spcBef>
                <a:spcPts val="1422"/>
              </a:spcBef>
              <a:buFont typeface="+mj-lt"/>
              <a:buAutoNum type="arabicPeriod"/>
            </a:pPr>
            <a:r>
              <a:rPr lang="en-US" sz="2560" b="1" dirty="0">
                <a:latin typeface="Avenir Roman"/>
              </a:rPr>
              <a:t>Capacity</a:t>
            </a:r>
            <a:r>
              <a:rPr lang="en-US" sz="2560" dirty="0">
                <a:latin typeface="Avenir Roman"/>
              </a:rPr>
              <a:t> – the measure of antioxidant reserve in the biologic system (</a:t>
            </a:r>
            <a:r>
              <a:rPr lang="en-US" sz="2560" dirty="0">
                <a:latin typeface="Times New Roman"/>
                <a:cs typeface="Times New Roman"/>
              </a:rPr>
              <a:t>µC)</a:t>
            </a:r>
          </a:p>
          <a:p>
            <a:pPr marL="650230" lvl="1" indent="-397363" defTabSz="740540">
              <a:spcBef>
                <a:spcPts val="1422"/>
              </a:spcBef>
              <a:buFont typeface="+mj-lt"/>
              <a:buAutoNum type="arabicPeriod"/>
            </a:pPr>
            <a:r>
              <a:rPr lang="en-US" sz="2560" b="1" dirty="0">
                <a:latin typeface="Avenir Roman"/>
              </a:rPr>
              <a:t>Antioxidant bulk concentration – </a:t>
            </a:r>
            <a:r>
              <a:rPr lang="en-US" sz="2560" dirty="0">
                <a:latin typeface="Avenir Roman"/>
              </a:rPr>
              <a:t>concentration of antioxidants in the biologic system (mmol)</a:t>
            </a:r>
          </a:p>
        </p:txBody>
      </p:sp>
      <p:pic>
        <p:nvPicPr>
          <p:cNvPr id="12" name="Picture 11" descr="13105_Redox_0084_sm.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8966" y="3453024"/>
            <a:ext cx="3656494" cy="2441472"/>
          </a:xfrm>
          <a:prstGeom prst="rect">
            <a:avLst/>
          </a:prstGeom>
        </p:spPr>
      </p:pic>
      <p:pic>
        <p:nvPicPr>
          <p:cNvPr id="13" name="Picture 12" descr="redox_sys_logo_2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0052" y="2847160"/>
            <a:ext cx="3394322" cy="460247"/>
          </a:xfrm>
          <a:prstGeom prst="rect">
            <a:avLst/>
          </a:prstGeom>
        </p:spPr>
      </p:pic>
      <p:pic>
        <p:nvPicPr>
          <p:cNvPr id="14" name="Picture 13" descr="14100_Luoxis_0088_s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4766" y="6943550"/>
            <a:ext cx="2582898" cy="890561"/>
          </a:xfrm>
          <a:prstGeom prst="rect">
            <a:avLst/>
          </a:prstGeom>
        </p:spPr>
      </p:pic>
      <p:sp>
        <p:nvSpPr>
          <p:cNvPr id="15" name="TextBox 14"/>
          <p:cNvSpPr txBox="1"/>
          <p:nvPr/>
        </p:nvSpPr>
        <p:spPr>
          <a:xfrm>
            <a:off x="9431137" y="5932123"/>
            <a:ext cx="5352151" cy="792781"/>
          </a:xfrm>
          <a:prstGeom prst="rect">
            <a:avLst/>
          </a:prstGeom>
          <a:noFill/>
        </p:spPr>
        <p:txBody>
          <a:bodyPr wrap="square" rtlCol="0">
            <a:spAutoFit/>
          </a:bodyPr>
          <a:lstStyle/>
          <a:p>
            <a:r>
              <a:rPr lang="en-US" sz="2276" dirty="0">
                <a:solidFill>
                  <a:srgbClr val="E90202"/>
                </a:solidFill>
                <a:latin typeface="Avenir Roman"/>
              </a:rPr>
              <a:t>The RedoxSYS bench top reader is a small, portable console.</a:t>
            </a:r>
          </a:p>
        </p:txBody>
      </p:sp>
      <p:sp>
        <p:nvSpPr>
          <p:cNvPr id="16" name="TextBox 15"/>
          <p:cNvSpPr txBox="1"/>
          <p:nvPr/>
        </p:nvSpPr>
        <p:spPr>
          <a:xfrm>
            <a:off x="9170139" y="7964929"/>
            <a:ext cx="5352152" cy="1143005"/>
          </a:xfrm>
          <a:prstGeom prst="rect">
            <a:avLst/>
          </a:prstGeom>
          <a:noFill/>
        </p:spPr>
        <p:txBody>
          <a:bodyPr wrap="square" rtlCol="0">
            <a:spAutoFit/>
          </a:bodyPr>
          <a:lstStyle/>
          <a:p>
            <a:r>
              <a:rPr lang="en-US" sz="2276" dirty="0">
                <a:solidFill>
                  <a:srgbClr val="E90202"/>
                </a:solidFill>
                <a:latin typeface="Avenir Roman"/>
              </a:rPr>
              <a:t>The RedoxSYS sensors are disposable and are approximately the size of glucose test strips.</a:t>
            </a:r>
          </a:p>
        </p:txBody>
      </p:sp>
    </p:spTree>
    <p:extLst>
      <p:ext uri="{BB962C8B-B14F-4D97-AF65-F5344CB8AC3E}">
        <p14:creationId xmlns:p14="http://schemas.microsoft.com/office/powerpoint/2010/main" val="121975568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74148" y="244103"/>
            <a:ext cx="16391967" cy="1829396"/>
          </a:xfrm>
        </p:spPr>
        <p:txBody>
          <a:bodyPr>
            <a:normAutofit/>
          </a:bodyPr>
          <a:lstStyle/>
          <a:p>
            <a:r>
              <a:rPr lang="en-US" sz="4800" cap="none" dirty="0">
                <a:solidFill>
                  <a:srgbClr val="0000FF"/>
                </a:solidFill>
                <a:latin typeface="Avenir Roman"/>
              </a:rPr>
              <a:t>Clinical evidence: Multi-Trauma</a:t>
            </a:r>
            <a:endParaRPr lang="en-US" sz="4800" cap="none" dirty="0">
              <a:solidFill>
                <a:srgbClr val="0000FF"/>
              </a:solidFill>
            </a:endParaRPr>
          </a:p>
        </p:txBody>
      </p:sp>
      <p:sp>
        <p:nvSpPr>
          <p:cNvPr id="7" name="Rounded Rectangle 6"/>
          <p:cNvSpPr/>
          <p:nvPr/>
        </p:nvSpPr>
        <p:spPr>
          <a:xfrm>
            <a:off x="8904940" y="2330027"/>
            <a:ext cx="7824716" cy="3829191"/>
          </a:xfrm>
          <a:prstGeom prst="roundRect">
            <a:avLst>
              <a:gd name="adj" fmla="val 6966"/>
            </a:avLst>
          </a:prstGeom>
          <a:solidFill>
            <a:srgbClr val="FFCC00"/>
          </a:solidFill>
        </p:spPr>
        <p:style>
          <a:lnRef idx="1">
            <a:schemeClr val="accent1"/>
          </a:lnRef>
          <a:fillRef idx="3">
            <a:schemeClr val="accent1"/>
          </a:fillRef>
          <a:effectRef idx="2">
            <a:schemeClr val="accent1"/>
          </a:effectRef>
          <a:fontRef idx="minor">
            <a:schemeClr val="lt1"/>
          </a:fontRef>
        </p:style>
        <p:txBody>
          <a:bodyPr tIns="390144" rtlCol="0" anchor="ctr"/>
          <a:lstStyle/>
          <a:p>
            <a:pPr>
              <a:buNone/>
            </a:pPr>
            <a:r>
              <a:rPr lang="en-US" sz="3200" b="1" dirty="0">
                <a:solidFill>
                  <a:schemeClr val="tx1"/>
                </a:solidFill>
                <a:latin typeface="Avenir Roman"/>
              </a:rPr>
              <a:t>Findings: </a:t>
            </a:r>
          </a:p>
          <a:p>
            <a:pPr marL="243836" indent="-243836">
              <a:lnSpc>
                <a:spcPct val="80000"/>
              </a:lnSpc>
              <a:spcBef>
                <a:spcPts val="853"/>
              </a:spcBef>
              <a:spcAft>
                <a:spcPts val="853"/>
              </a:spcAft>
              <a:buFont typeface="Arial"/>
              <a:buChar char="•"/>
            </a:pPr>
            <a:r>
              <a:rPr lang="en-US" sz="3200" dirty="0">
                <a:solidFill>
                  <a:schemeClr val="tx1"/>
                </a:solidFill>
                <a:latin typeface="Avenir Roman"/>
              </a:rPr>
              <a:t>ORP differentiated the degree of oxidative stress based on the severity of the trauma</a:t>
            </a:r>
          </a:p>
          <a:p>
            <a:pPr marL="243836" indent="-243836">
              <a:lnSpc>
                <a:spcPct val="80000"/>
              </a:lnSpc>
              <a:spcBef>
                <a:spcPts val="853"/>
              </a:spcBef>
              <a:spcAft>
                <a:spcPts val="853"/>
              </a:spcAft>
              <a:buFont typeface="Arial"/>
              <a:buChar char="•"/>
            </a:pPr>
            <a:r>
              <a:rPr lang="en-US" sz="3200" dirty="0">
                <a:solidFill>
                  <a:schemeClr val="tx1"/>
                </a:solidFill>
                <a:latin typeface="Avenir Roman"/>
              </a:rPr>
              <a:t>Plasma ORP in multi-trauma patients increased during the first few days of hospitalization and approached normal ORP levels upon discharge</a:t>
            </a:r>
          </a:p>
          <a:p>
            <a:pPr algn="ctr"/>
            <a:endParaRPr lang="en-US" sz="3200" dirty="0">
              <a:solidFill>
                <a:schemeClr val="tx1"/>
              </a:solidFill>
            </a:endParaRPr>
          </a:p>
        </p:txBody>
      </p:sp>
      <p:sp>
        <p:nvSpPr>
          <p:cNvPr id="9" name="Rectangle 8"/>
          <p:cNvSpPr/>
          <p:nvPr/>
        </p:nvSpPr>
        <p:spPr>
          <a:xfrm>
            <a:off x="2084429" y="5720890"/>
            <a:ext cx="5063346" cy="3036744"/>
          </a:xfrm>
          <a:prstGeom prst="rect">
            <a:avLst/>
          </a:prstGeom>
          <a:solidFill>
            <a:schemeClr val="bg1">
              <a:lumMod val="85000"/>
            </a:schemeClr>
          </a:solidFill>
          <a:ln w="38100" cmpd="sng">
            <a:solidFill>
              <a:schemeClr val="tx1"/>
            </a:solidFill>
          </a:ln>
        </p:spPr>
        <p:txBody>
          <a:bodyPr wrap="square" lIns="260096" tIns="325120" bIns="325120">
            <a:spAutoFit/>
          </a:bodyPr>
          <a:lstStyle/>
          <a:p>
            <a:pPr>
              <a:lnSpc>
                <a:spcPct val="80000"/>
              </a:lnSpc>
              <a:spcAft>
                <a:spcPts val="853"/>
              </a:spcAft>
            </a:pPr>
            <a:r>
              <a:rPr lang="en-US" sz="1800" dirty="0">
                <a:latin typeface="Avenir Roman"/>
                <a:cs typeface="Helvetica Neue Thin"/>
              </a:rPr>
              <a:t>Retrospective study #1 (N=49) </a:t>
            </a:r>
          </a:p>
          <a:p>
            <a:pPr marL="650230" lvl="2" indent="-325115">
              <a:lnSpc>
                <a:spcPct val="80000"/>
              </a:lnSpc>
              <a:spcAft>
                <a:spcPts val="853"/>
              </a:spcAft>
              <a:buFont typeface="Lucida Grande"/>
              <a:buChar char="-"/>
            </a:pPr>
            <a:r>
              <a:rPr lang="en-US" sz="1800" dirty="0">
                <a:latin typeface="Avenir Roman"/>
                <a:cs typeface="Helvetica Neue Thin"/>
              </a:rPr>
              <a:t>Severe trauma</a:t>
            </a:r>
          </a:p>
          <a:p>
            <a:pPr marL="650230" lvl="2" indent="-325115">
              <a:lnSpc>
                <a:spcPct val="80000"/>
              </a:lnSpc>
              <a:spcAft>
                <a:spcPts val="853"/>
              </a:spcAft>
              <a:buFont typeface="Lucida Grande"/>
              <a:buChar char="-"/>
            </a:pPr>
            <a:r>
              <a:rPr lang="en-US" sz="1800" dirty="0">
                <a:latin typeface="Avenir Roman"/>
                <a:cs typeface="Helvetica Neue Thin"/>
              </a:rPr>
              <a:t>Healthy volunteers</a:t>
            </a:r>
          </a:p>
          <a:p>
            <a:pPr>
              <a:lnSpc>
                <a:spcPct val="80000"/>
              </a:lnSpc>
              <a:spcBef>
                <a:spcPts val="853"/>
              </a:spcBef>
              <a:spcAft>
                <a:spcPts val="853"/>
              </a:spcAft>
            </a:pPr>
            <a:r>
              <a:rPr lang="en-US" sz="1800" dirty="0">
                <a:latin typeface="Avenir Roman"/>
                <a:cs typeface="Helvetica Neue Thin"/>
              </a:rPr>
              <a:t>Retrospective study #2 (N=140) </a:t>
            </a:r>
          </a:p>
          <a:p>
            <a:pPr marL="650230" lvl="2" indent="-325115">
              <a:lnSpc>
                <a:spcPct val="80000"/>
              </a:lnSpc>
              <a:spcAft>
                <a:spcPts val="853"/>
              </a:spcAft>
              <a:buFont typeface="Lucida Grande"/>
              <a:buChar char="-"/>
            </a:pPr>
            <a:r>
              <a:rPr lang="en-US" sz="1800" dirty="0">
                <a:latin typeface="Avenir Roman"/>
                <a:cs typeface="Helvetica Neue Thin"/>
              </a:rPr>
              <a:t>Mild-to-moderate trauma</a:t>
            </a:r>
          </a:p>
          <a:p>
            <a:pPr marL="650230" lvl="2" indent="-325115">
              <a:lnSpc>
                <a:spcPct val="80000"/>
              </a:lnSpc>
              <a:spcAft>
                <a:spcPts val="853"/>
              </a:spcAft>
              <a:buFont typeface="Lucida Grande"/>
              <a:buChar char="-"/>
            </a:pPr>
            <a:r>
              <a:rPr lang="en-US" sz="1800" dirty="0">
                <a:latin typeface="Avenir Roman"/>
                <a:cs typeface="Helvetica Neue Thin"/>
              </a:rPr>
              <a:t>Severe trauma</a:t>
            </a:r>
          </a:p>
          <a:p>
            <a:pPr marL="650230" lvl="2" indent="-325115">
              <a:lnSpc>
                <a:spcPct val="80000"/>
              </a:lnSpc>
              <a:spcAft>
                <a:spcPts val="853"/>
              </a:spcAft>
              <a:buFont typeface="Lucida Grande"/>
              <a:buChar char="-"/>
            </a:pPr>
            <a:r>
              <a:rPr lang="en-US" sz="1800" dirty="0">
                <a:latin typeface="Avenir Roman"/>
                <a:cs typeface="Helvetica Neue Thin"/>
              </a:rPr>
              <a:t>Healthy volunteers</a:t>
            </a:r>
          </a:p>
        </p:txBody>
      </p:sp>
      <p:pic>
        <p:nvPicPr>
          <p:cNvPr id="12" name="Picture 11" descr="articl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19819" y="6520462"/>
            <a:ext cx="4101156" cy="2980267"/>
          </a:xfrm>
          <a:prstGeom prst="rect">
            <a:avLst/>
          </a:prstGeom>
        </p:spPr>
      </p:pic>
      <p:grpSp>
        <p:nvGrpSpPr>
          <p:cNvPr id="15" name="Group 14"/>
          <p:cNvGrpSpPr/>
          <p:nvPr/>
        </p:nvGrpSpPr>
        <p:grpSpPr>
          <a:xfrm>
            <a:off x="703579" y="2176530"/>
            <a:ext cx="7768688" cy="3230765"/>
            <a:chOff x="457200" y="4610100"/>
            <a:chExt cx="5188712" cy="1901952"/>
          </a:xfrm>
        </p:grpSpPr>
        <p:pic>
          <p:nvPicPr>
            <p:cNvPr id="13" name="Picture 12" descr="orp in critical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610100"/>
              <a:ext cx="2478024" cy="1901952"/>
            </a:xfrm>
            <a:prstGeom prst="rect">
              <a:avLst/>
            </a:prstGeom>
          </p:spPr>
        </p:pic>
        <p:pic>
          <p:nvPicPr>
            <p:cNvPr id="14" name="Picture 13" descr="orp in critical 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888" y="4610100"/>
              <a:ext cx="2478024" cy="1901952"/>
            </a:xfrm>
            <a:prstGeom prst="rect">
              <a:avLst/>
            </a:prstGeom>
          </p:spPr>
        </p:pic>
      </p:grpSp>
    </p:spTree>
    <p:extLst>
      <p:ext uri="{BB962C8B-B14F-4D97-AF65-F5344CB8AC3E}">
        <p14:creationId xmlns:p14="http://schemas.microsoft.com/office/powerpoint/2010/main" val="174223273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4716948" y="3431652"/>
            <a:ext cx="8129257" cy="1219163"/>
          </a:xfrm>
        </p:spPr>
        <p:txBody>
          <a:bodyPr>
            <a:noAutofit/>
          </a:bodyPr>
          <a:lstStyle/>
          <a:p>
            <a:pPr marL="304775" indent="-304775" defTabSz="457164">
              <a:buSzPct val="100000"/>
              <a:defRPr sz="1800">
                <a:solidFill>
                  <a:srgbClr val="000000"/>
                </a:solidFill>
              </a:defRPr>
            </a:pPr>
            <a:r>
              <a:rPr lang="en-CA" sz="4800" cap="none" dirty="0">
                <a:solidFill>
                  <a:srgbClr val="0052E2"/>
                </a:solidFill>
                <a:latin typeface="Avenir Next Condensed"/>
                <a:ea typeface="Avenir Book"/>
                <a:cs typeface="Avenir Book"/>
                <a:sym typeface="Avenir Book"/>
              </a:rPr>
              <a:t>Can we use a bedside test to better identify patients with greater oxidative stress (sub-set of patients who will benefit the most from </a:t>
            </a:r>
            <a:r>
              <a:rPr lang="en-CA" sz="4800" cap="none" dirty="0" err="1">
                <a:solidFill>
                  <a:srgbClr val="0052E2"/>
                </a:solidFill>
                <a:latin typeface="Avenir Next Condensed"/>
                <a:ea typeface="Avenir Book"/>
                <a:cs typeface="Avenir Book"/>
                <a:sym typeface="Avenir Book"/>
              </a:rPr>
              <a:t>pharmaconutrition</a:t>
            </a:r>
            <a:r>
              <a:rPr lang="en-CA" sz="4800" cap="none" dirty="0">
                <a:solidFill>
                  <a:srgbClr val="0052E2"/>
                </a:solidFill>
                <a:latin typeface="Avenir Next Condensed"/>
                <a:ea typeface="Avenir Book"/>
                <a:cs typeface="Avenir Book"/>
                <a:sym typeface="Avenir Book"/>
              </a:rPr>
              <a:t>)?</a:t>
            </a:r>
          </a:p>
        </p:txBody>
      </p:sp>
      <p:pic>
        <p:nvPicPr>
          <p:cNvPr id="5" name="image2.png"/>
          <p:cNvPicPr/>
          <p:nvPr/>
        </p:nvPicPr>
        <p:blipFill>
          <a:blip r:embed="rId2"/>
          <a:stretch>
            <a:fillRect/>
          </a:stretch>
        </p:blipFill>
        <p:spPr>
          <a:xfrm>
            <a:off x="131029" y="147436"/>
            <a:ext cx="1829909" cy="661807"/>
          </a:xfrm>
          <a:prstGeom prst="rect">
            <a:avLst/>
          </a:prstGeom>
          <a:ln w="12700">
            <a:miter lim="400000"/>
          </a:ln>
        </p:spPr>
      </p:pic>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90249" y="6610658"/>
            <a:ext cx="4488366" cy="263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6204853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2167731" y="216746"/>
            <a:ext cx="13004800" cy="1799450"/>
          </a:xfrm>
          <a:noFill/>
        </p:spPr>
        <p:txBody>
          <a:bodyPr/>
          <a:lstStyle/>
          <a:p>
            <a:pPr>
              <a:defRPr/>
            </a:pPr>
            <a:r>
              <a:rPr lang="en-US" altLang="en-US" sz="5120" b="1" cap="none" dirty="0">
                <a:solidFill>
                  <a:srgbClr val="0000FF"/>
                </a:solidFill>
                <a:latin typeface="Avenir Next Condensed"/>
              </a:rPr>
              <a:t>Why Cardiac Surgery as a Model  for a Trial of </a:t>
            </a:r>
            <a:r>
              <a:rPr lang="en-US" altLang="en-US" sz="5120" b="1" cap="none" dirty="0" err="1">
                <a:solidFill>
                  <a:srgbClr val="0000FF"/>
                </a:solidFill>
                <a:latin typeface="Avenir Next Condensed"/>
              </a:rPr>
              <a:t>Pharmaconutrition</a:t>
            </a:r>
            <a:r>
              <a:rPr lang="en-US" altLang="en-US" sz="5120" b="1" cap="none" dirty="0">
                <a:solidFill>
                  <a:srgbClr val="0000FF"/>
                </a:solidFill>
                <a:latin typeface="Avenir Next Condensed"/>
              </a:rPr>
              <a:t>?</a:t>
            </a:r>
          </a:p>
        </p:txBody>
      </p:sp>
      <p:sp>
        <p:nvSpPr>
          <p:cNvPr id="4099" name="Content Placeholder 5"/>
          <p:cNvSpPr>
            <a:spLocks noGrp="1"/>
          </p:cNvSpPr>
          <p:nvPr>
            <p:ph idx="1"/>
          </p:nvPr>
        </p:nvSpPr>
        <p:spPr>
          <a:xfrm>
            <a:off x="2601224" y="6574650"/>
            <a:ext cx="12029440" cy="3014134"/>
          </a:xfrm>
        </p:spPr>
        <p:txBody>
          <a:bodyPr>
            <a:normAutofit fontScale="62500" lnSpcReduction="20000"/>
          </a:bodyPr>
          <a:lstStyle/>
          <a:p>
            <a:pPr marL="0" indent="0">
              <a:spcBef>
                <a:spcPts val="0"/>
              </a:spcBef>
              <a:defRPr/>
            </a:pPr>
            <a:r>
              <a:rPr lang="en-US" dirty="0"/>
              <a:t>Scheduled insult</a:t>
            </a:r>
          </a:p>
          <a:p>
            <a:pPr marL="0" indent="0">
              <a:spcBef>
                <a:spcPts val="0"/>
              </a:spcBef>
              <a:defRPr/>
            </a:pPr>
            <a:r>
              <a:rPr lang="en-US" dirty="0"/>
              <a:t>Mortality &amp; Morbidity relatively common</a:t>
            </a:r>
          </a:p>
          <a:p>
            <a:pPr marL="0" indent="0">
              <a:spcBef>
                <a:spcPts val="0"/>
              </a:spcBef>
              <a:defRPr/>
            </a:pPr>
            <a:r>
              <a:rPr lang="en-US" dirty="0"/>
              <a:t>Morbidity often involves multiple organs = systemic process</a:t>
            </a:r>
          </a:p>
          <a:p>
            <a:pPr marL="0" indent="0">
              <a:spcBef>
                <a:spcPts val="0"/>
              </a:spcBef>
              <a:defRPr/>
            </a:pPr>
            <a:r>
              <a:rPr lang="en-US" dirty="0"/>
              <a:t>Large body of evidence implicating excessive systemic inflammation</a:t>
            </a:r>
          </a:p>
        </p:txBody>
      </p:sp>
      <p:pic>
        <p:nvPicPr>
          <p:cNvPr id="79878" name="Picture 3" descr="understanding the inflammatory response to cardiac surgery-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9109" y="2135859"/>
            <a:ext cx="9123681" cy="4276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2.png"/>
          <p:cNvPicPr/>
          <p:nvPr/>
        </p:nvPicPr>
        <p:blipFill>
          <a:blip r:embed="rId4"/>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348243008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67731" y="1"/>
            <a:ext cx="13004800" cy="612828"/>
          </a:xfrm>
          <a:prstGeom prst="rect">
            <a:avLst/>
          </a:prstGeom>
          <a:noFill/>
        </p:spPr>
        <p:txBody>
          <a:bodyPr lIns="130017" tIns="65008" rIns="130017" bIns="65008">
            <a:spAutoFit/>
          </a:bodyPr>
          <a:lstStyle/>
          <a:p>
            <a:pPr defTabSz="1300155">
              <a:defRPr/>
            </a:pPr>
            <a:r>
              <a:rPr lang="en-US" sz="3129" u="sng" dirty="0">
                <a:solidFill>
                  <a:prstClr val="black"/>
                </a:solidFill>
                <a:latin typeface="Calibri"/>
              </a:rPr>
              <a:t> The Systemic Inflammatory Response In Cardiac Surgery</a:t>
            </a:r>
          </a:p>
        </p:txBody>
      </p:sp>
      <p:sp>
        <p:nvSpPr>
          <p:cNvPr id="6" name="TextBox 5"/>
          <p:cNvSpPr txBox="1"/>
          <p:nvPr/>
        </p:nvSpPr>
        <p:spPr>
          <a:xfrm>
            <a:off x="8455644" y="659624"/>
            <a:ext cx="4926471" cy="9048470"/>
          </a:xfrm>
          <a:prstGeom prst="rect">
            <a:avLst/>
          </a:prstGeom>
          <a:noFill/>
        </p:spPr>
        <p:txBody>
          <a:bodyPr lIns="130017" tIns="65008" rIns="130017" bIns="65008">
            <a:spAutoFit/>
          </a:bodyPr>
          <a:lstStyle/>
          <a:p>
            <a:pPr defTabSz="1300155">
              <a:defRPr/>
            </a:pPr>
            <a:r>
              <a:rPr lang="en-US" sz="3200" dirty="0">
                <a:solidFill>
                  <a:prstClr val="black"/>
                </a:solidFill>
                <a:latin typeface="Calibri"/>
              </a:rPr>
              <a:t>Treatment Approaches</a:t>
            </a:r>
          </a:p>
          <a:p>
            <a:pPr defTabSz="1300155">
              <a:defRPr/>
            </a:pPr>
            <a:endParaRPr lang="en-US" sz="1564" dirty="0">
              <a:solidFill>
                <a:prstClr val="black"/>
              </a:solidFill>
              <a:latin typeface="Calibri"/>
            </a:endParaRPr>
          </a:p>
          <a:p>
            <a:pPr defTabSz="1300155">
              <a:defRPr/>
            </a:pPr>
            <a:r>
              <a:rPr lang="en-US" sz="1564" dirty="0">
                <a:solidFill>
                  <a:prstClr val="black"/>
                </a:solidFill>
                <a:latin typeface="Calibri"/>
              </a:rPr>
              <a:t>Block or reduce stimulus</a:t>
            </a:r>
          </a:p>
          <a:p>
            <a:pPr defTabSz="1300155">
              <a:defRPr/>
            </a:pPr>
            <a:r>
              <a:rPr lang="en-US" sz="1564" dirty="0">
                <a:solidFill>
                  <a:prstClr val="black"/>
                </a:solidFill>
                <a:latin typeface="Calibri"/>
              </a:rPr>
              <a:t>E.g., Coated Circuits, SDD, Pulsatile Perfusion, </a:t>
            </a:r>
            <a:r>
              <a:rPr lang="en-US" sz="1564" dirty="0" err="1">
                <a:solidFill>
                  <a:prstClr val="black"/>
                </a:solidFill>
                <a:latin typeface="Calibri"/>
              </a:rPr>
              <a:t>Leukofiltration</a:t>
            </a:r>
            <a:r>
              <a:rPr lang="en-US" sz="1564" dirty="0">
                <a:solidFill>
                  <a:prstClr val="black"/>
                </a:solidFill>
                <a:latin typeface="Calibri"/>
              </a:rPr>
              <a:t>, </a:t>
            </a:r>
            <a:r>
              <a:rPr lang="en-US" sz="1564" dirty="0" err="1">
                <a:solidFill>
                  <a:prstClr val="black"/>
                </a:solidFill>
                <a:latin typeface="Calibri"/>
              </a:rPr>
              <a:t>Cardioplegia</a:t>
            </a:r>
            <a:r>
              <a:rPr lang="en-US" sz="1564" dirty="0">
                <a:solidFill>
                  <a:prstClr val="black"/>
                </a:solidFill>
                <a:latin typeface="Calibri"/>
              </a:rPr>
              <a:t>, Oxygenator Off-pump Surgery, </a:t>
            </a:r>
            <a:r>
              <a:rPr lang="en-US" sz="1564" dirty="0" err="1">
                <a:solidFill>
                  <a:prstClr val="black"/>
                </a:solidFill>
                <a:latin typeface="Calibri"/>
              </a:rPr>
              <a:t>Cardiotomy</a:t>
            </a:r>
            <a:r>
              <a:rPr lang="en-US" sz="1564" dirty="0">
                <a:solidFill>
                  <a:prstClr val="black"/>
                </a:solidFill>
                <a:latin typeface="Calibri"/>
              </a:rPr>
              <a:t> Suction, Limitations to transfusion, Cell Washing</a:t>
            </a:r>
          </a:p>
          <a:p>
            <a:pPr defTabSz="1300155">
              <a:defRPr/>
            </a:pPr>
            <a:endParaRPr lang="en-US" sz="1564" dirty="0">
              <a:solidFill>
                <a:prstClr val="black"/>
              </a:solidFill>
              <a:latin typeface="Calibri"/>
            </a:endParaRPr>
          </a:p>
          <a:p>
            <a:pPr defTabSz="1300155">
              <a:defRPr/>
            </a:pPr>
            <a:endParaRPr lang="en-US" sz="1564" dirty="0">
              <a:solidFill>
                <a:prstClr val="black"/>
              </a:solidFill>
              <a:latin typeface="Calibri"/>
            </a:endParaRPr>
          </a:p>
          <a:p>
            <a:pPr defTabSz="1300155">
              <a:defRPr/>
            </a:pPr>
            <a:endParaRPr lang="en-US" sz="1564" dirty="0">
              <a:solidFill>
                <a:prstClr val="black"/>
              </a:solidFill>
              <a:latin typeface="Calibri"/>
            </a:endParaRPr>
          </a:p>
          <a:p>
            <a:pPr defTabSz="1300155">
              <a:defRPr/>
            </a:pPr>
            <a:r>
              <a:rPr lang="en-US" sz="1564" dirty="0">
                <a:solidFill>
                  <a:prstClr val="black"/>
                </a:solidFill>
                <a:latin typeface="Calibri"/>
              </a:rPr>
              <a:t>Block Cellular Activation</a:t>
            </a:r>
          </a:p>
          <a:p>
            <a:pPr defTabSz="1300155">
              <a:defRPr/>
            </a:pPr>
            <a:r>
              <a:rPr lang="en-US" sz="1564" dirty="0">
                <a:solidFill>
                  <a:prstClr val="black"/>
                </a:solidFill>
                <a:latin typeface="Calibri"/>
              </a:rPr>
              <a:t>E.g., Agents directed at blocking Adhesion Molecules or </a:t>
            </a:r>
            <a:r>
              <a:rPr lang="en-US" sz="1564" dirty="0" err="1">
                <a:solidFill>
                  <a:prstClr val="black"/>
                </a:solidFill>
                <a:latin typeface="Calibri"/>
              </a:rPr>
              <a:t>Integrins</a:t>
            </a:r>
            <a:r>
              <a:rPr lang="en-US" sz="1564" dirty="0">
                <a:solidFill>
                  <a:prstClr val="black"/>
                </a:solidFill>
                <a:latin typeface="Calibri"/>
              </a:rPr>
              <a:t>, Open Lung Mechanical Ventilation</a:t>
            </a:r>
          </a:p>
          <a:p>
            <a:pPr defTabSz="1300155">
              <a:defRPr/>
            </a:pPr>
            <a:r>
              <a:rPr lang="en-US" sz="1564" dirty="0">
                <a:solidFill>
                  <a:prstClr val="black"/>
                </a:solidFill>
                <a:latin typeface="Calibri"/>
              </a:rPr>
              <a:t>	</a:t>
            </a:r>
          </a:p>
          <a:p>
            <a:pPr defTabSz="1300155">
              <a:defRPr/>
            </a:pPr>
            <a:endParaRPr lang="en-US" sz="1564" dirty="0">
              <a:solidFill>
                <a:prstClr val="black"/>
              </a:solidFill>
              <a:latin typeface="Calibri"/>
            </a:endParaRPr>
          </a:p>
          <a:p>
            <a:pPr defTabSz="1300155">
              <a:defRPr/>
            </a:pPr>
            <a:endParaRPr lang="en-US" sz="1564" dirty="0">
              <a:solidFill>
                <a:prstClr val="black"/>
              </a:solidFill>
              <a:latin typeface="Calibri"/>
            </a:endParaRPr>
          </a:p>
          <a:p>
            <a:pPr defTabSz="1300155">
              <a:defRPr/>
            </a:pPr>
            <a:endParaRPr lang="en-US" sz="1564" dirty="0">
              <a:solidFill>
                <a:prstClr val="black"/>
              </a:solidFill>
              <a:latin typeface="Calibri"/>
            </a:endParaRPr>
          </a:p>
          <a:p>
            <a:pPr defTabSz="1300155">
              <a:defRPr/>
            </a:pPr>
            <a:r>
              <a:rPr lang="en-US" sz="1564" dirty="0">
                <a:solidFill>
                  <a:prstClr val="black"/>
                </a:solidFill>
                <a:latin typeface="Calibri"/>
              </a:rPr>
              <a:t>Block Signaling Mechanisms</a:t>
            </a:r>
          </a:p>
          <a:p>
            <a:pPr defTabSz="1300155">
              <a:defRPr/>
            </a:pPr>
            <a:r>
              <a:rPr lang="en-US" sz="1564" dirty="0">
                <a:solidFill>
                  <a:prstClr val="black"/>
                </a:solidFill>
                <a:latin typeface="Calibri"/>
              </a:rPr>
              <a:t>E.g., Insulin, </a:t>
            </a:r>
            <a:r>
              <a:rPr lang="en-US" sz="1564" dirty="0" err="1">
                <a:solidFill>
                  <a:prstClr val="black"/>
                </a:solidFill>
                <a:latin typeface="Calibri"/>
              </a:rPr>
              <a:t>Pentoxyfylline</a:t>
            </a:r>
            <a:r>
              <a:rPr lang="en-US" sz="1564" dirty="0">
                <a:solidFill>
                  <a:prstClr val="black"/>
                </a:solidFill>
                <a:latin typeface="Calibri"/>
              </a:rPr>
              <a:t>, Glucocorticoids, Serine Protease Inhibitors, Statins, </a:t>
            </a:r>
            <a:r>
              <a:rPr lang="en-US" sz="1564" dirty="0" err="1">
                <a:solidFill>
                  <a:prstClr val="black"/>
                </a:solidFill>
                <a:latin typeface="Calibri"/>
              </a:rPr>
              <a:t>Phosphodiesterase</a:t>
            </a:r>
            <a:r>
              <a:rPr lang="en-US" sz="1564" dirty="0">
                <a:solidFill>
                  <a:prstClr val="black"/>
                </a:solidFill>
                <a:latin typeface="Calibri"/>
              </a:rPr>
              <a:t> Inhibitors, </a:t>
            </a:r>
            <a:r>
              <a:rPr lang="en-US" sz="1564" dirty="0" err="1">
                <a:solidFill>
                  <a:prstClr val="black"/>
                </a:solidFill>
                <a:latin typeface="Calibri"/>
              </a:rPr>
              <a:t>Eritoran</a:t>
            </a:r>
            <a:r>
              <a:rPr lang="en-US" sz="1564" dirty="0">
                <a:solidFill>
                  <a:prstClr val="black"/>
                </a:solidFill>
                <a:latin typeface="Calibri"/>
              </a:rPr>
              <a:t>	</a:t>
            </a:r>
          </a:p>
          <a:p>
            <a:pPr defTabSz="1300155">
              <a:defRPr/>
            </a:pPr>
            <a:endParaRPr lang="en-US" sz="1564" dirty="0">
              <a:solidFill>
                <a:prstClr val="black"/>
              </a:solidFill>
              <a:latin typeface="Calibri"/>
            </a:endParaRPr>
          </a:p>
          <a:p>
            <a:pPr defTabSz="1300155">
              <a:defRPr/>
            </a:pPr>
            <a:endParaRPr lang="en-US" sz="1564" dirty="0">
              <a:solidFill>
                <a:prstClr val="black"/>
              </a:solidFill>
              <a:latin typeface="Calibri"/>
            </a:endParaRPr>
          </a:p>
          <a:p>
            <a:pPr defTabSz="1300155">
              <a:defRPr/>
            </a:pPr>
            <a:r>
              <a:rPr lang="en-US" sz="1564" dirty="0" err="1">
                <a:solidFill>
                  <a:prstClr val="black"/>
                </a:solidFill>
                <a:latin typeface="Calibri"/>
              </a:rPr>
              <a:t>Antimediator</a:t>
            </a:r>
            <a:r>
              <a:rPr lang="en-US" sz="1564" dirty="0">
                <a:solidFill>
                  <a:prstClr val="black"/>
                </a:solidFill>
                <a:latin typeface="Calibri"/>
              </a:rPr>
              <a:t> Therapies</a:t>
            </a:r>
          </a:p>
          <a:p>
            <a:pPr defTabSz="1300155">
              <a:defRPr/>
            </a:pPr>
            <a:r>
              <a:rPr lang="en-US" sz="1564" dirty="0">
                <a:solidFill>
                  <a:prstClr val="black"/>
                </a:solidFill>
                <a:latin typeface="Calibri"/>
              </a:rPr>
              <a:t>E.g., Anti-Complement Strategies, Monoclonal Antibodies, Receptor Blocking Agents	</a:t>
            </a:r>
          </a:p>
          <a:p>
            <a:pPr defTabSz="1300155">
              <a:defRPr/>
            </a:pPr>
            <a:endParaRPr lang="en-US" sz="1564" dirty="0">
              <a:solidFill>
                <a:prstClr val="black"/>
              </a:solidFill>
              <a:latin typeface="Calibri"/>
            </a:endParaRPr>
          </a:p>
          <a:p>
            <a:pPr defTabSz="1300155">
              <a:defRPr/>
            </a:pPr>
            <a:endParaRPr lang="en-US" sz="1564" dirty="0">
              <a:solidFill>
                <a:prstClr val="black"/>
              </a:solidFill>
              <a:latin typeface="Calibri"/>
            </a:endParaRPr>
          </a:p>
          <a:p>
            <a:pPr defTabSz="1300155">
              <a:defRPr/>
            </a:pPr>
            <a:r>
              <a:rPr lang="en-US" sz="1564" dirty="0">
                <a:solidFill>
                  <a:prstClr val="black"/>
                </a:solidFill>
                <a:latin typeface="Calibri"/>
              </a:rPr>
              <a:t>Block or Reduce Free Radical Production</a:t>
            </a:r>
          </a:p>
          <a:p>
            <a:pPr defTabSz="1300155">
              <a:defRPr/>
            </a:pPr>
            <a:r>
              <a:rPr lang="en-US" sz="1564" dirty="0">
                <a:solidFill>
                  <a:prstClr val="black"/>
                </a:solidFill>
                <a:latin typeface="Calibri"/>
              </a:rPr>
              <a:t>E.g., NAC, Methylene Blue</a:t>
            </a:r>
          </a:p>
          <a:p>
            <a:pPr defTabSz="1300155">
              <a:defRPr/>
            </a:pPr>
            <a:endParaRPr lang="en-US" sz="1564" dirty="0">
              <a:solidFill>
                <a:prstClr val="black"/>
              </a:solidFill>
              <a:latin typeface="Calibri"/>
            </a:endParaRPr>
          </a:p>
          <a:p>
            <a:pPr defTabSz="1300155">
              <a:defRPr/>
            </a:pPr>
            <a:endParaRPr lang="en-US" sz="1564" dirty="0">
              <a:solidFill>
                <a:prstClr val="black"/>
              </a:solidFill>
              <a:latin typeface="Calibri"/>
            </a:endParaRPr>
          </a:p>
          <a:p>
            <a:pPr defTabSz="1300155">
              <a:defRPr/>
            </a:pPr>
            <a:r>
              <a:rPr lang="en-US" sz="1564" dirty="0">
                <a:solidFill>
                  <a:prstClr val="black"/>
                </a:solidFill>
                <a:latin typeface="Calibri"/>
              </a:rPr>
              <a:t>Use of Life-Sustaining Treatments</a:t>
            </a:r>
          </a:p>
          <a:p>
            <a:pPr defTabSz="1300155">
              <a:defRPr/>
            </a:pPr>
            <a:r>
              <a:rPr lang="en-US" sz="1564" dirty="0">
                <a:solidFill>
                  <a:prstClr val="black"/>
                </a:solidFill>
                <a:latin typeface="Calibri"/>
              </a:rPr>
              <a:t>	</a:t>
            </a:r>
          </a:p>
          <a:p>
            <a:pPr defTabSz="1300155">
              <a:defRPr/>
            </a:pPr>
            <a:endParaRPr lang="en-US" sz="1564" dirty="0">
              <a:solidFill>
                <a:prstClr val="black"/>
              </a:solidFill>
              <a:latin typeface="Calibri"/>
            </a:endParaRPr>
          </a:p>
          <a:p>
            <a:pPr defTabSz="1300155">
              <a:defRPr/>
            </a:pPr>
            <a:endParaRPr lang="en-US" sz="1564" dirty="0">
              <a:solidFill>
                <a:prstClr val="black"/>
              </a:solidFill>
              <a:latin typeface="Calibri"/>
            </a:endParaRPr>
          </a:p>
        </p:txBody>
      </p:sp>
      <p:cxnSp>
        <p:nvCxnSpPr>
          <p:cNvPr id="12" name="Straight Connector 11"/>
          <p:cNvCxnSpPr/>
          <p:nvPr/>
        </p:nvCxnSpPr>
        <p:spPr>
          <a:xfrm>
            <a:off x="8177935" y="907627"/>
            <a:ext cx="0" cy="85118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485" name="TextBox 13"/>
          <p:cNvSpPr txBox="1">
            <a:spLocks noChangeArrowheads="1"/>
          </p:cNvSpPr>
          <p:nvPr/>
        </p:nvSpPr>
        <p:spPr bwMode="auto">
          <a:xfrm>
            <a:off x="2759270" y="1052125"/>
            <a:ext cx="5615094" cy="6159924"/>
          </a:xfrm>
          <a:prstGeom prst="rect">
            <a:avLst/>
          </a:prstGeom>
          <a:noFill/>
          <a:ln w="9525">
            <a:noFill/>
            <a:miter lim="800000"/>
            <a:headEnd/>
            <a:tailEnd/>
          </a:ln>
        </p:spPr>
        <p:txBody>
          <a:bodyPr lIns="130017" tIns="65008" rIns="130017" bIns="65008">
            <a:spAutoFit/>
          </a:bodyPr>
          <a:lstStyle/>
          <a:p>
            <a:pPr defTabSz="1298203">
              <a:defRPr/>
            </a:pPr>
            <a:r>
              <a:rPr lang="en-US" sz="1849" dirty="0">
                <a:solidFill>
                  <a:srgbClr val="000000"/>
                </a:solidFill>
              </a:rPr>
              <a:t>Stimulus</a:t>
            </a:r>
          </a:p>
          <a:p>
            <a:pPr defTabSz="1298203">
              <a:defRPr/>
            </a:pPr>
            <a:endParaRPr lang="en-US" sz="1564" dirty="0">
              <a:solidFill>
                <a:srgbClr val="000000"/>
              </a:solidFill>
            </a:endParaRPr>
          </a:p>
          <a:p>
            <a:pPr defTabSz="1298203">
              <a:defRPr/>
            </a:pPr>
            <a:r>
              <a:rPr lang="en-US" sz="1493" dirty="0">
                <a:solidFill>
                  <a:srgbClr val="000000"/>
                </a:solidFill>
              </a:rPr>
              <a:t>Hypoxia/Ischemia/Reperfusion/Endotoxin</a:t>
            </a:r>
          </a:p>
          <a:p>
            <a:pPr defTabSz="1298203">
              <a:defRPr/>
            </a:pPr>
            <a:r>
              <a:rPr lang="en-US" sz="1493" dirty="0">
                <a:solidFill>
                  <a:srgbClr val="000000"/>
                </a:solidFill>
              </a:rPr>
              <a:t>Contact Activation with Components of the CPB Circuit</a:t>
            </a:r>
          </a:p>
          <a:p>
            <a:pPr defTabSz="1298203">
              <a:defRPr/>
            </a:pPr>
            <a:r>
              <a:rPr lang="en-US" sz="1493" dirty="0">
                <a:solidFill>
                  <a:srgbClr val="000000"/>
                </a:solidFill>
              </a:rPr>
              <a:t>Surgical Tissue Trauma</a:t>
            </a:r>
          </a:p>
          <a:p>
            <a:pPr defTabSz="1298203">
              <a:defRPr/>
            </a:pPr>
            <a:endParaRPr lang="en-US" sz="1564" dirty="0">
              <a:solidFill>
                <a:srgbClr val="000000"/>
              </a:solidFill>
            </a:endParaRPr>
          </a:p>
          <a:p>
            <a:pPr defTabSz="1298203">
              <a:defRPr/>
            </a:pPr>
            <a:endParaRPr lang="en-US" sz="1564" dirty="0">
              <a:solidFill>
                <a:srgbClr val="000000"/>
              </a:solidFill>
            </a:endParaRPr>
          </a:p>
          <a:p>
            <a:pPr defTabSz="1298203">
              <a:defRPr/>
            </a:pPr>
            <a:endParaRPr lang="en-US" sz="1564" dirty="0">
              <a:solidFill>
                <a:srgbClr val="000000"/>
              </a:solidFill>
            </a:endParaRPr>
          </a:p>
          <a:p>
            <a:pPr defTabSz="1298203">
              <a:defRPr/>
            </a:pPr>
            <a:endParaRPr lang="en-US" sz="1564" dirty="0">
              <a:solidFill>
                <a:srgbClr val="000000"/>
              </a:solidFill>
            </a:endParaRPr>
          </a:p>
          <a:p>
            <a:pPr defTabSz="1298203">
              <a:defRPr/>
            </a:pPr>
            <a:r>
              <a:rPr lang="en-US" sz="1564" dirty="0">
                <a:solidFill>
                  <a:srgbClr val="000000"/>
                </a:solidFill>
              </a:rPr>
              <a:t>Cellular Activation</a:t>
            </a:r>
          </a:p>
          <a:p>
            <a:pPr defTabSz="1298203">
              <a:defRPr/>
            </a:pPr>
            <a:r>
              <a:rPr lang="en-US" sz="1564" dirty="0">
                <a:solidFill>
                  <a:srgbClr val="000000"/>
                </a:solidFill>
              </a:rPr>
              <a:t>Lymphocytes</a:t>
            </a:r>
          </a:p>
          <a:p>
            <a:pPr defTabSz="1298203">
              <a:defRPr/>
            </a:pPr>
            <a:r>
              <a:rPr lang="en-US" sz="1564" dirty="0">
                <a:solidFill>
                  <a:srgbClr val="000000"/>
                </a:solidFill>
              </a:rPr>
              <a:t>Monocytes</a:t>
            </a:r>
          </a:p>
          <a:p>
            <a:pPr defTabSz="1298203">
              <a:defRPr/>
            </a:pPr>
            <a:r>
              <a:rPr lang="en-US" sz="1564" dirty="0">
                <a:solidFill>
                  <a:srgbClr val="000000"/>
                </a:solidFill>
              </a:rPr>
              <a:t>Macrophages</a:t>
            </a:r>
          </a:p>
          <a:p>
            <a:pPr defTabSz="1298203">
              <a:defRPr/>
            </a:pPr>
            <a:r>
              <a:rPr lang="en-US" sz="1564" dirty="0">
                <a:solidFill>
                  <a:srgbClr val="000000"/>
                </a:solidFill>
              </a:rPr>
              <a:t>Endothelial Cells</a:t>
            </a:r>
          </a:p>
          <a:p>
            <a:pPr defTabSz="1298203">
              <a:defRPr/>
            </a:pPr>
            <a:r>
              <a:rPr lang="en-US" sz="1564" dirty="0">
                <a:solidFill>
                  <a:srgbClr val="000000"/>
                </a:solidFill>
              </a:rPr>
              <a:t>        Epithelial Cells	</a:t>
            </a:r>
          </a:p>
          <a:p>
            <a:pPr defTabSz="1298203">
              <a:defRPr/>
            </a:pPr>
            <a:endParaRPr lang="en-US" sz="1564" dirty="0">
              <a:solidFill>
                <a:srgbClr val="000000"/>
              </a:solidFill>
            </a:endParaRPr>
          </a:p>
          <a:p>
            <a:pPr defTabSz="1298203">
              <a:defRPr/>
            </a:pPr>
            <a:endParaRPr lang="en-US" sz="1564" dirty="0">
              <a:solidFill>
                <a:srgbClr val="000000"/>
              </a:solidFill>
            </a:endParaRPr>
          </a:p>
          <a:p>
            <a:pPr defTabSz="1298203">
              <a:defRPr/>
            </a:pPr>
            <a:r>
              <a:rPr lang="en-US" sz="1564" dirty="0">
                <a:solidFill>
                  <a:srgbClr val="000000"/>
                </a:solidFill>
              </a:rPr>
              <a:t>Alteration in </a:t>
            </a:r>
            <a:r>
              <a:rPr lang="en-US" sz="1564" dirty="0" err="1">
                <a:solidFill>
                  <a:srgbClr val="000000"/>
                </a:solidFill>
              </a:rPr>
              <a:t>intracellualar</a:t>
            </a:r>
            <a:r>
              <a:rPr lang="en-US" sz="1564" dirty="0">
                <a:solidFill>
                  <a:srgbClr val="000000"/>
                </a:solidFill>
              </a:rPr>
              <a:t> Signaling Mechanisms </a:t>
            </a:r>
          </a:p>
          <a:p>
            <a:pPr defTabSz="1298203">
              <a:defRPr/>
            </a:pPr>
            <a:r>
              <a:rPr lang="en-US" sz="1564" dirty="0">
                <a:solidFill>
                  <a:srgbClr val="000000"/>
                </a:solidFill>
              </a:rPr>
              <a:t>Activation of </a:t>
            </a:r>
            <a:r>
              <a:rPr lang="en-US" sz="1564" dirty="0" err="1">
                <a:solidFill>
                  <a:srgbClr val="000000"/>
                </a:solidFill>
              </a:rPr>
              <a:t>NFκB</a:t>
            </a:r>
            <a:endParaRPr lang="en-US" sz="1564" dirty="0">
              <a:solidFill>
                <a:srgbClr val="000000"/>
              </a:solidFill>
            </a:endParaRPr>
          </a:p>
          <a:p>
            <a:pPr defTabSz="1298203">
              <a:defRPr/>
            </a:pPr>
            <a:r>
              <a:rPr lang="en-US" sz="1564" dirty="0">
                <a:solidFill>
                  <a:srgbClr val="000000"/>
                </a:solidFill>
              </a:rPr>
              <a:t>Release of Adhesion Molecules and </a:t>
            </a:r>
            <a:r>
              <a:rPr lang="en-US" sz="1564" dirty="0" err="1">
                <a:solidFill>
                  <a:srgbClr val="000000"/>
                </a:solidFill>
              </a:rPr>
              <a:t>Integrins</a:t>
            </a:r>
            <a:endParaRPr lang="en-US" sz="1564" dirty="0">
              <a:solidFill>
                <a:srgbClr val="000000"/>
              </a:solidFill>
            </a:endParaRPr>
          </a:p>
          <a:p>
            <a:pPr defTabSz="1298203">
              <a:defRPr/>
            </a:pPr>
            <a:endParaRPr lang="en-US" sz="1564" dirty="0">
              <a:solidFill>
                <a:srgbClr val="000000"/>
              </a:solidFill>
            </a:endParaRPr>
          </a:p>
          <a:p>
            <a:pPr defTabSz="1298203">
              <a:defRPr/>
            </a:pPr>
            <a:r>
              <a:rPr lang="en-US" sz="1564" dirty="0">
                <a:solidFill>
                  <a:srgbClr val="000000"/>
                </a:solidFill>
              </a:rPr>
              <a:t>	</a:t>
            </a:r>
          </a:p>
          <a:p>
            <a:pPr defTabSz="1298203">
              <a:defRPr/>
            </a:pPr>
            <a:r>
              <a:rPr lang="en-US" sz="1564" dirty="0">
                <a:solidFill>
                  <a:srgbClr val="000000"/>
                </a:solidFill>
              </a:rPr>
              <a:t>Release of </a:t>
            </a:r>
            <a:r>
              <a:rPr lang="en-US" sz="1564" dirty="0" err="1">
                <a:solidFill>
                  <a:srgbClr val="000000"/>
                </a:solidFill>
              </a:rPr>
              <a:t>Inflamatory</a:t>
            </a:r>
            <a:r>
              <a:rPr lang="en-US" sz="1564" dirty="0">
                <a:solidFill>
                  <a:srgbClr val="000000"/>
                </a:solidFill>
              </a:rPr>
              <a:t> and Anti-</a:t>
            </a:r>
            <a:r>
              <a:rPr lang="en-US" sz="1564" dirty="0" err="1">
                <a:solidFill>
                  <a:srgbClr val="000000"/>
                </a:solidFill>
              </a:rPr>
              <a:t>inflamatory</a:t>
            </a:r>
            <a:r>
              <a:rPr lang="en-US" sz="1564" dirty="0">
                <a:solidFill>
                  <a:srgbClr val="000000"/>
                </a:solidFill>
              </a:rPr>
              <a:t> Mediators</a:t>
            </a:r>
          </a:p>
          <a:p>
            <a:pPr defTabSz="1298203">
              <a:defRPr/>
            </a:pPr>
            <a:r>
              <a:rPr lang="en-US" sz="1564" dirty="0">
                <a:solidFill>
                  <a:srgbClr val="000000"/>
                </a:solidFill>
              </a:rPr>
              <a:t>IL-6	       IL-8	                IL-10</a:t>
            </a:r>
          </a:p>
          <a:p>
            <a:pPr defTabSz="1298203">
              <a:defRPr/>
            </a:pPr>
            <a:r>
              <a:rPr lang="en-US" sz="1564" dirty="0">
                <a:solidFill>
                  <a:srgbClr val="000000"/>
                </a:solidFill>
              </a:rPr>
              <a:t>TNFα                           Complement               PAI-1</a:t>
            </a:r>
          </a:p>
        </p:txBody>
      </p:sp>
      <p:sp>
        <p:nvSpPr>
          <p:cNvPr id="16" name="TextBox 15"/>
          <p:cNvSpPr txBox="1"/>
          <p:nvPr/>
        </p:nvSpPr>
        <p:spPr>
          <a:xfrm>
            <a:off x="2628318" y="7437121"/>
            <a:ext cx="1675271" cy="599247"/>
          </a:xfrm>
          <a:prstGeom prst="rect">
            <a:avLst/>
          </a:prstGeom>
          <a:noFill/>
        </p:spPr>
        <p:txBody>
          <a:bodyPr lIns="116690" tIns="58347" rIns="116690" bIns="58347">
            <a:spAutoFit/>
          </a:bodyPr>
          <a:lstStyle/>
          <a:p>
            <a:pPr defTabSz="1300155">
              <a:defRPr/>
            </a:pPr>
            <a:r>
              <a:rPr lang="en-US" sz="1564" dirty="0">
                <a:solidFill>
                  <a:prstClr val="black"/>
                </a:solidFill>
                <a:latin typeface="Calibri"/>
              </a:rPr>
              <a:t>Microcirculatory </a:t>
            </a:r>
          </a:p>
          <a:p>
            <a:pPr defTabSz="1300155">
              <a:defRPr/>
            </a:pPr>
            <a:r>
              <a:rPr lang="en-US" sz="1564" dirty="0" err="1">
                <a:solidFill>
                  <a:prstClr val="black"/>
                </a:solidFill>
                <a:latin typeface="Calibri"/>
              </a:rPr>
              <a:t>Coagulopathy</a:t>
            </a:r>
            <a:endParaRPr lang="en-US" sz="1564" dirty="0">
              <a:solidFill>
                <a:prstClr val="black"/>
              </a:solidFill>
              <a:latin typeface="Calibri"/>
            </a:endParaRPr>
          </a:p>
        </p:txBody>
      </p:sp>
      <p:sp>
        <p:nvSpPr>
          <p:cNvPr id="17" name="TextBox 16"/>
          <p:cNvSpPr txBox="1"/>
          <p:nvPr/>
        </p:nvSpPr>
        <p:spPr>
          <a:xfrm>
            <a:off x="4630968" y="7452925"/>
            <a:ext cx="1675271" cy="599247"/>
          </a:xfrm>
          <a:prstGeom prst="rect">
            <a:avLst/>
          </a:prstGeom>
          <a:noFill/>
        </p:spPr>
        <p:txBody>
          <a:bodyPr lIns="116690" tIns="58347" rIns="116690" bIns="58347">
            <a:spAutoFit/>
          </a:bodyPr>
          <a:lstStyle/>
          <a:p>
            <a:pPr defTabSz="1300155">
              <a:defRPr/>
            </a:pPr>
            <a:r>
              <a:rPr lang="en-US" sz="1564" dirty="0">
                <a:solidFill>
                  <a:prstClr val="black"/>
                </a:solidFill>
                <a:latin typeface="Calibri"/>
              </a:rPr>
              <a:t>Generation of Free Radicals </a:t>
            </a:r>
          </a:p>
        </p:txBody>
      </p:sp>
      <p:sp>
        <p:nvSpPr>
          <p:cNvPr id="18" name="TextBox 17"/>
          <p:cNvSpPr txBox="1"/>
          <p:nvPr/>
        </p:nvSpPr>
        <p:spPr>
          <a:xfrm>
            <a:off x="6518470" y="7437120"/>
            <a:ext cx="1675271" cy="358541"/>
          </a:xfrm>
          <a:prstGeom prst="rect">
            <a:avLst/>
          </a:prstGeom>
          <a:noFill/>
        </p:spPr>
        <p:txBody>
          <a:bodyPr lIns="116690" tIns="58347" rIns="116690" bIns="58347">
            <a:spAutoFit/>
          </a:bodyPr>
          <a:lstStyle/>
          <a:p>
            <a:pPr defTabSz="1300155">
              <a:defRPr/>
            </a:pPr>
            <a:r>
              <a:rPr lang="en-US" sz="1564" dirty="0">
                <a:solidFill>
                  <a:prstClr val="black"/>
                </a:solidFill>
                <a:latin typeface="Calibri"/>
              </a:rPr>
              <a:t>Apoptosis</a:t>
            </a:r>
          </a:p>
        </p:txBody>
      </p:sp>
      <p:sp>
        <p:nvSpPr>
          <p:cNvPr id="19" name="TextBox 18"/>
          <p:cNvSpPr txBox="1"/>
          <p:nvPr/>
        </p:nvSpPr>
        <p:spPr>
          <a:xfrm>
            <a:off x="3989759" y="7960924"/>
            <a:ext cx="3054773" cy="599247"/>
          </a:xfrm>
          <a:prstGeom prst="rect">
            <a:avLst/>
          </a:prstGeom>
          <a:noFill/>
        </p:spPr>
        <p:txBody>
          <a:bodyPr lIns="116690" tIns="58347" rIns="116690" bIns="58347">
            <a:spAutoFit/>
          </a:bodyPr>
          <a:lstStyle/>
          <a:p>
            <a:pPr defTabSz="1300155">
              <a:defRPr/>
            </a:pPr>
            <a:r>
              <a:rPr lang="en-US" sz="1564" dirty="0">
                <a:solidFill>
                  <a:prstClr val="black"/>
                </a:solidFill>
                <a:latin typeface="Calibri"/>
              </a:rPr>
              <a:t>Organ Dysfunctions &amp; Acute Multiorgan Failure</a:t>
            </a:r>
          </a:p>
        </p:txBody>
      </p:sp>
      <p:sp>
        <p:nvSpPr>
          <p:cNvPr id="20" name="TextBox 19"/>
          <p:cNvSpPr txBox="1"/>
          <p:nvPr/>
        </p:nvSpPr>
        <p:spPr>
          <a:xfrm>
            <a:off x="2709598" y="8561494"/>
            <a:ext cx="5418667" cy="468058"/>
          </a:xfrm>
          <a:prstGeom prst="rect">
            <a:avLst/>
          </a:prstGeom>
          <a:noFill/>
          <a:ln w="12700" cmpd="sng">
            <a:solidFill>
              <a:schemeClr val="tx1"/>
            </a:solidFill>
          </a:ln>
        </p:spPr>
        <p:txBody>
          <a:bodyPr lIns="116690" tIns="58347" rIns="116690" bIns="58347">
            <a:spAutoFit/>
          </a:bodyPr>
          <a:lstStyle/>
          <a:p>
            <a:pPr defTabSz="1300155">
              <a:defRPr/>
            </a:pPr>
            <a:r>
              <a:rPr lang="en-US" sz="2276" dirty="0">
                <a:solidFill>
                  <a:prstClr val="black"/>
                </a:solidFill>
                <a:latin typeface="Calibri"/>
              </a:rPr>
              <a:t> Persistent Organ Dysfunction and Death</a:t>
            </a:r>
            <a:endParaRPr lang="en-US" sz="1422" dirty="0">
              <a:solidFill>
                <a:prstClr val="black"/>
              </a:solidFill>
              <a:latin typeface="Calibri"/>
            </a:endParaRPr>
          </a:p>
        </p:txBody>
      </p:sp>
      <p:cxnSp>
        <p:nvCxnSpPr>
          <p:cNvPr id="24" name="Straight Arrow Connector 23"/>
          <p:cNvCxnSpPr/>
          <p:nvPr/>
        </p:nvCxnSpPr>
        <p:spPr>
          <a:xfrm>
            <a:off x="5518273" y="2677725"/>
            <a:ext cx="0" cy="381565"/>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518273" y="4802295"/>
            <a:ext cx="0" cy="381564"/>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18273" y="5928925"/>
            <a:ext cx="0" cy="381565"/>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800106" y="7175218"/>
            <a:ext cx="1718168" cy="203200"/>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518274" y="7175219"/>
            <a:ext cx="1729458" cy="239324"/>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5518273" y="7181992"/>
            <a:ext cx="0" cy="356729"/>
          </a:xfrm>
          <a:prstGeom prst="straightConnector1">
            <a:avLst/>
          </a:prstGeom>
          <a:ln w="2540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 name="Rechteck 2"/>
          <p:cNvSpPr/>
          <p:nvPr/>
        </p:nvSpPr>
        <p:spPr>
          <a:xfrm>
            <a:off x="3055039" y="860214"/>
            <a:ext cx="5023555" cy="1625600"/>
          </a:xfrm>
          <a:prstGeom prst="rect">
            <a:avLst/>
          </a:prstGeom>
          <a:noFill/>
          <a:ln w="57150" cmpd="thickThin">
            <a:solidFill>
              <a:schemeClr val="tx1"/>
            </a:solidFill>
          </a:ln>
          <a:effectLst/>
        </p:spPr>
        <p:style>
          <a:lnRef idx="1">
            <a:schemeClr val="accent1"/>
          </a:lnRef>
          <a:fillRef idx="3">
            <a:schemeClr val="accent1"/>
          </a:fillRef>
          <a:effectRef idx="2">
            <a:schemeClr val="accent1"/>
          </a:effectRef>
          <a:fontRef idx="minor">
            <a:schemeClr val="lt1"/>
          </a:fontRef>
        </p:style>
        <p:txBody>
          <a:bodyPr lIns="116690" tIns="58347" rIns="116690" bIns="58347" anchor="ctr"/>
          <a:lstStyle/>
          <a:p>
            <a:pPr defTabSz="1300155">
              <a:defRPr/>
            </a:pPr>
            <a:endParaRPr lang="en-US" sz="5120" dirty="0">
              <a:solidFill>
                <a:prstClr val="white"/>
              </a:solidFill>
            </a:endParaRPr>
          </a:p>
        </p:txBody>
      </p:sp>
      <p:sp>
        <p:nvSpPr>
          <p:cNvPr id="2" name="Rechteck 1"/>
          <p:cNvSpPr/>
          <p:nvPr/>
        </p:nvSpPr>
        <p:spPr>
          <a:xfrm>
            <a:off x="13453062" y="4469333"/>
            <a:ext cx="2880609" cy="933530"/>
          </a:xfrm>
          <a:prstGeom prst="rect">
            <a:avLst/>
          </a:prstGeom>
          <a:no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lIns="116690" tIns="58347" rIns="116690" bIns="58347" anchor="ctr"/>
          <a:lstStyle/>
          <a:p>
            <a:pPr defTabSz="1300155">
              <a:defRPr/>
            </a:pPr>
            <a:endParaRPr lang="en-US" sz="5120" dirty="0">
              <a:solidFill>
                <a:prstClr val="white"/>
              </a:solidFill>
            </a:endParaRPr>
          </a:p>
        </p:txBody>
      </p:sp>
      <p:cxnSp>
        <p:nvCxnSpPr>
          <p:cNvPr id="8" name="Gerade Verbindung mit Pfeil 7"/>
          <p:cNvCxnSpPr/>
          <p:nvPr/>
        </p:nvCxnSpPr>
        <p:spPr>
          <a:xfrm flipH="1">
            <a:off x="12413527" y="5642187"/>
            <a:ext cx="2363894" cy="1912337"/>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p:nvPr/>
        </p:nvCxnSpPr>
        <p:spPr>
          <a:xfrm flipH="1" flipV="1">
            <a:off x="12905722" y="2677725"/>
            <a:ext cx="1871698" cy="1530773"/>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Gerade Verbindung mit Pfeil 38"/>
          <p:cNvCxnSpPr/>
          <p:nvPr/>
        </p:nvCxnSpPr>
        <p:spPr>
          <a:xfrm flipH="1" flipV="1">
            <a:off x="12905722" y="4111415"/>
            <a:ext cx="1282418" cy="19191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Gerade Verbindung mit Pfeil 40"/>
          <p:cNvCxnSpPr/>
          <p:nvPr/>
        </p:nvCxnSpPr>
        <p:spPr>
          <a:xfrm flipH="1">
            <a:off x="12905722" y="5737014"/>
            <a:ext cx="1282418" cy="286737"/>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Gerade Verbindung mit Pfeil 45"/>
          <p:cNvCxnSpPr/>
          <p:nvPr/>
        </p:nvCxnSpPr>
        <p:spPr>
          <a:xfrm flipH="1">
            <a:off x="12609955" y="5068712"/>
            <a:ext cx="591538"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Gerade Verbindung mit Pfeil 51"/>
          <p:cNvCxnSpPr/>
          <p:nvPr/>
        </p:nvCxnSpPr>
        <p:spPr>
          <a:xfrm>
            <a:off x="2364159" y="5163538"/>
            <a:ext cx="787964"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Gerade Verbindung mit Pfeil 52"/>
          <p:cNvCxnSpPr/>
          <p:nvPr/>
        </p:nvCxnSpPr>
        <p:spPr>
          <a:xfrm>
            <a:off x="2364159" y="5834098"/>
            <a:ext cx="787964"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1946" name="Gewinkelte Verbindung 41"/>
          <p:cNvCxnSpPr>
            <a:cxnSpLocks noChangeShapeType="1"/>
          </p:cNvCxnSpPr>
          <p:nvPr/>
        </p:nvCxnSpPr>
        <p:spPr bwMode="auto">
          <a:xfrm rot="5400000" flipH="1" flipV="1">
            <a:off x="271199" y="3623733"/>
            <a:ext cx="4876800" cy="690880"/>
          </a:xfrm>
          <a:prstGeom prst="bentConnector3">
            <a:avLst>
              <a:gd name="adj1" fmla="val 100023"/>
            </a:avLst>
          </a:prstGeom>
          <a:noFill/>
          <a:ln w="38100">
            <a:solidFill>
              <a:schemeClr val="tx1"/>
            </a:solidFill>
            <a:miter lim="800000"/>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8" name="Gerade Verbindung 67"/>
          <p:cNvCxnSpPr/>
          <p:nvPr/>
        </p:nvCxnSpPr>
        <p:spPr>
          <a:xfrm>
            <a:off x="2364159" y="6407573"/>
            <a:ext cx="787964"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4" name="Textfeld 73"/>
          <p:cNvSpPr txBox="1"/>
          <p:nvPr/>
        </p:nvSpPr>
        <p:spPr>
          <a:xfrm>
            <a:off x="13356628" y="4461269"/>
            <a:ext cx="3024884" cy="905742"/>
          </a:xfrm>
          <a:prstGeom prst="rect">
            <a:avLst/>
          </a:prstGeom>
          <a:noFill/>
        </p:spPr>
        <p:txBody>
          <a:bodyPr wrap="none" lIns="116690" tIns="58347" rIns="116690" bIns="58347">
            <a:spAutoFit/>
          </a:bodyPr>
          <a:lstStyle/>
          <a:p>
            <a:pPr defTabSz="1300155">
              <a:defRPr/>
            </a:pPr>
            <a:r>
              <a:rPr lang="en-US" sz="5120" dirty="0">
                <a:solidFill>
                  <a:prstClr val="black"/>
                </a:solidFill>
                <a:latin typeface="Calibri"/>
              </a:rPr>
              <a:t>SELENIUM</a:t>
            </a:r>
          </a:p>
        </p:txBody>
      </p:sp>
      <p:pic>
        <p:nvPicPr>
          <p:cNvPr id="30"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10602429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7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selenium blood concentrations in patients undergoing cardiac surgery nutrition 201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7731" y="3136054"/>
            <a:ext cx="6430151" cy="48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 descr="selenium blood concentrations in patients undergoing cardiac surgery nutrition 2013-6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89794" y="3120250"/>
            <a:ext cx="6382737" cy="482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descr="selenium blood concentrations in patients undergoing cardiac surgery nutrition 2013-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3448" y="474134"/>
            <a:ext cx="11573369" cy="204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4"/>
          <p:cNvSpPr txBox="1">
            <a:spLocks noChangeArrowheads="1"/>
          </p:cNvSpPr>
          <p:nvPr/>
        </p:nvSpPr>
        <p:spPr bwMode="auto">
          <a:xfrm>
            <a:off x="9549394" y="8283788"/>
            <a:ext cx="4859022"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2844"/>
              <a:t>Nutrition 29 (2013) : 158-165</a:t>
            </a:r>
          </a:p>
        </p:txBody>
      </p:sp>
      <p:pic>
        <p:nvPicPr>
          <p:cNvPr id="6" name="image2.png"/>
          <p:cNvPicPr/>
          <p:nvPr/>
        </p:nvPicPr>
        <p:blipFill>
          <a:blip r:embed="rId6"/>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35922797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2323519" y="5418667"/>
            <a:ext cx="2987039" cy="1750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844">
                <a:solidFill>
                  <a:srgbClr val="000000"/>
                </a:solidFill>
              </a:rPr>
              <a:t>1400 high-risk</a:t>
            </a:r>
          </a:p>
          <a:p>
            <a:pPr eaLnBrk="1" hangingPunct="1">
              <a:spcBef>
                <a:spcPct val="0"/>
              </a:spcBef>
              <a:buFontTx/>
              <a:buNone/>
            </a:pPr>
            <a:r>
              <a:rPr lang="en-US" altLang="en-US" sz="2844">
                <a:solidFill>
                  <a:srgbClr val="000000"/>
                </a:solidFill>
              </a:rPr>
              <a:t>patients undergoing</a:t>
            </a:r>
          </a:p>
          <a:p>
            <a:pPr eaLnBrk="1" hangingPunct="1">
              <a:spcBef>
                <a:spcPct val="0"/>
              </a:spcBef>
              <a:buFontTx/>
              <a:buNone/>
            </a:pPr>
            <a:r>
              <a:rPr lang="en-US" altLang="en-US" sz="2844">
                <a:solidFill>
                  <a:srgbClr val="000000"/>
                </a:solidFill>
              </a:rPr>
              <a:t>cardiac surgery</a:t>
            </a:r>
          </a:p>
        </p:txBody>
      </p:sp>
      <p:sp>
        <p:nvSpPr>
          <p:cNvPr id="90115" name="Rectangle 5"/>
          <p:cNvSpPr>
            <a:spLocks noChangeArrowheads="1"/>
          </p:cNvSpPr>
          <p:nvPr/>
        </p:nvSpPr>
        <p:spPr bwMode="auto">
          <a:xfrm>
            <a:off x="6166069" y="5463822"/>
            <a:ext cx="684482" cy="113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7395">
                <a:solidFill>
                  <a:srgbClr val="000000"/>
                </a:solidFill>
              </a:rPr>
              <a:t>R</a:t>
            </a:r>
            <a:endParaRPr lang="en-US" altLang="en-US" sz="2560">
              <a:solidFill>
                <a:srgbClr val="000000"/>
              </a:solidFill>
              <a:latin typeface="Albertus Extra Bold" pitchFamily="34" charset="0"/>
            </a:endParaRPr>
          </a:p>
        </p:txBody>
      </p:sp>
      <p:sp>
        <p:nvSpPr>
          <p:cNvPr id="90116" name="Rectangle 6"/>
          <p:cNvSpPr>
            <a:spLocks noChangeArrowheads="1"/>
          </p:cNvSpPr>
          <p:nvPr/>
        </p:nvSpPr>
        <p:spPr bwMode="auto">
          <a:xfrm>
            <a:off x="8097561" y="3729849"/>
            <a:ext cx="2165657" cy="48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3129">
                <a:solidFill>
                  <a:srgbClr val="000000"/>
                </a:solidFill>
              </a:rPr>
              <a:t>IV Selenium</a:t>
            </a:r>
            <a:endParaRPr lang="en-US" altLang="en-US" sz="2560">
              <a:solidFill>
                <a:srgbClr val="000000"/>
              </a:solidFill>
              <a:latin typeface="Albertus Extra Bold" pitchFamily="34" charset="0"/>
            </a:endParaRPr>
          </a:p>
        </p:txBody>
      </p:sp>
      <p:sp>
        <p:nvSpPr>
          <p:cNvPr id="90117" name="Rectangle 7"/>
          <p:cNvSpPr>
            <a:spLocks noChangeArrowheads="1"/>
          </p:cNvSpPr>
          <p:nvPr/>
        </p:nvSpPr>
        <p:spPr bwMode="auto">
          <a:xfrm>
            <a:off x="7638381" y="7976729"/>
            <a:ext cx="1404231" cy="48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3129">
                <a:solidFill>
                  <a:srgbClr val="000000"/>
                </a:solidFill>
              </a:rPr>
              <a:t>placebo</a:t>
            </a:r>
            <a:endParaRPr lang="en-US" altLang="en-US" sz="2560">
              <a:solidFill>
                <a:srgbClr val="000000"/>
              </a:solidFill>
              <a:latin typeface="Albertus Extra Bold" pitchFamily="34" charset="0"/>
            </a:endParaRPr>
          </a:p>
        </p:txBody>
      </p:sp>
      <p:sp>
        <p:nvSpPr>
          <p:cNvPr id="90118" name="Rectangle 8"/>
          <p:cNvSpPr>
            <a:spLocks noChangeArrowheads="1"/>
          </p:cNvSpPr>
          <p:nvPr/>
        </p:nvSpPr>
        <p:spPr bwMode="auto">
          <a:xfrm>
            <a:off x="7484407" y="5572196"/>
            <a:ext cx="2430152" cy="78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560">
                <a:solidFill>
                  <a:srgbClr val="000000"/>
                </a:solidFill>
              </a:rPr>
              <a:t>Concealed</a:t>
            </a:r>
          </a:p>
          <a:p>
            <a:pPr eaLnBrk="1" hangingPunct="1">
              <a:spcBef>
                <a:spcPct val="0"/>
              </a:spcBef>
              <a:buFontTx/>
              <a:buNone/>
            </a:pPr>
            <a:r>
              <a:rPr lang="en-US" altLang="en-US" sz="2560">
                <a:solidFill>
                  <a:srgbClr val="000000"/>
                </a:solidFill>
              </a:rPr>
              <a:t>Stratified by site </a:t>
            </a:r>
            <a:endParaRPr lang="en-US" altLang="en-US" sz="2560">
              <a:solidFill>
                <a:srgbClr val="000000"/>
              </a:solidFill>
              <a:latin typeface="Albertus Extra Bold" pitchFamily="34" charset="0"/>
            </a:endParaRPr>
          </a:p>
        </p:txBody>
      </p:sp>
      <p:sp>
        <p:nvSpPr>
          <p:cNvPr id="90119" name="Freeform 10"/>
          <p:cNvSpPr>
            <a:spLocks/>
          </p:cNvSpPr>
          <p:nvPr/>
        </p:nvSpPr>
        <p:spPr bwMode="auto">
          <a:xfrm>
            <a:off x="5687608" y="5308036"/>
            <a:ext cx="1539804" cy="1397564"/>
          </a:xfrm>
          <a:custGeom>
            <a:avLst/>
            <a:gdLst>
              <a:gd name="T0" fmla="*/ 2147483646 w 2050"/>
              <a:gd name="T1" fmla="*/ 2147483646 h 1857"/>
              <a:gd name="T2" fmla="*/ 2147483646 w 2050"/>
              <a:gd name="T3" fmla="*/ 2147483646 h 1857"/>
              <a:gd name="T4" fmla="*/ 2147483646 w 2050"/>
              <a:gd name="T5" fmla="*/ 2147483646 h 1857"/>
              <a:gd name="T6" fmla="*/ 2147483646 w 2050"/>
              <a:gd name="T7" fmla="*/ 2147483646 h 1857"/>
              <a:gd name="T8" fmla="*/ 2147483646 w 2050"/>
              <a:gd name="T9" fmla="*/ 2147483646 h 1857"/>
              <a:gd name="T10" fmla="*/ 2147483646 w 2050"/>
              <a:gd name="T11" fmla="*/ 2147483646 h 1857"/>
              <a:gd name="T12" fmla="*/ 2147483646 w 2050"/>
              <a:gd name="T13" fmla="*/ 2147483646 h 1857"/>
              <a:gd name="T14" fmla="*/ 2147483646 w 2050"/>
              <a:gd name="T15" fmla="*/ 2147483646 h 1857"/>
              <a:gd name="T16" fmla="*/ 2147483646 w 2050"/>
              <a:gd name="T17" fmla="*/ 0 h 1857"/>
              <a:gd name="T18" fmla="*/ 2147483646 w 2050"/>
              <a:gd name="T19" fmla="*/ 2147483646 h 1857"/>
              <a:gd name="T20" fmla="*/ 2147483646 w 2050"/>
              <a:gd name="T21" fmla="*/ 2147483646 h 1857"/>
              <a:gd name="T22" fmla="*/ 2147483646 w 2050"/>
              <a:gd name="T23" fmla="*/ 2147483646 h 1857"/>
              <a:gd name="T24" fmla="*/ 2147483646 w 2050"/>
              <a:gd name="T25" fmla="*/ 2147483646 h 1857"/>
              <a:gd name="T26" fmla="*/ 2147483646 w 2050"/>
              <a:gd name="T27" fmla="*/ 2147483646 h 1857"/>
              <a:gd name="T28" fmla="*/ 2147483646 w 2050"/>
              <a:gd name="T29" fmla="*/ 2147483646 h 1857"/>
              <a:gd name="T30" fmla="*/ 2147483646 w 2050"/>
              <a:gd name="T31" fmla="*/ 2147483646 h 1857"/>
              <a:gd name="T32" fmla="*/ 0 w 2050"/>
              <a:gd name="T33" fmla="*/ 2147483646 h 1857"/>
              <a:gd name="T34" fmla="*/ 2147483646 w 2050"/>
              <a:gd name="T35" fmla="*/ 2147483646 h 1857"/>
              <a:gd name="T36" fmla="*/ 2147483646 w 2050"/>
              <a:gd name="T37" fmla="*/ 2147483646 h 1857"/>
              <a:gd name="T38" fmla="*/ 2147483646 w 2050"/>
              <a:gd name="T39" fmla="*/ 2147483646 h 1857"/>
              <a:gd name="T40" fmla="*/ 2147483646 w 2050"/>
              <a:gd name="T41" fmla="*/ 2147483646 h 1857"/>
              <a:gd name="T42" fmla="*/ 2147483646 w 2050"/>
              <a:gd name="T43" fmla="*/ 2147483646 h 1857"/>
              <a:gd name="T44" fmla="*/ 2147483646 w 2050"/>
              <a:gd name="T45" fmla="*/ 2147483646 h 1857"/>
              <a:gd name="T46" fmla="*/ 2147483646 w 2050"/>
              <a:gd name="T47" fmla="*/ 2147483646 h 1857"/>
              <a:gd name="T48" fmla="*/ 2147483646 w 2050"/>
              <a:gd name="T49" fmla="*/ 2147483646 h 1857"/>
              <a:gd name="T50" fmla="*/ 2147483646 w 2050"/>
              <a:gd name="T51" fmla="*/ 2147483646 h 1857"/>
              <a:gd name="T52" fmla="*/ 2147483646 w 2050"/>
              <a:gd name="T53" fmla="*/ 2147483646 h 1857"/>
              <a:gd name="T54" fmla="*/ 2147483646 w 2050"/>
              <a:gd name="T55" fmla="*/ 2147483646 h 1857"/>
              <a:gd name="T56" fmla="*/ 2147483646 w 2050"/>
              <a:gd name="T57" fmla="*/ 2147483646 h 1857"/>
              <a:gd name="T58" fmla="*/ 2147483646 w 2050"/>
              <a:gd name="T59" fmla="*/ 2147483646 h 1857"/>
              <a:gd name="T60" fmla="*/ 2147483646 w 2050"/>
              <a:gd name="T61" fmla="*/ 2147483646 h 1857"/>
              <a:gd name="T62" fmla="*/ 2147483646 w 2050"/>
              <a:gd name="T63" fmla="*/ 2147483646 h 1857"/>
              <a:gd name="T64" fmla="*/ 2147483646 w 2050"/>
              <a:gd name="T65" fmla="*/ 2147483646 h 1857"/>
              <a:gd name="T66" fmla="*/ 2147483646 w 2050"/>
              <a:gd name="T67" fmla="*/ 2147483646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sz="5120"/>
          </a:p>
        </p:txBody>
      </p:sp>
      <p:sp>
        <p:nvSpPr>
          <p:cNvPr id="90120" name="Line 11"/>
          <p:cNvSpPr>
            <a:spLocks noChangeShapeType="1"/>
          </p:cNvSpPr>
          <p:nvPr/>
        </p:nvSpPr>
        <p:spPr bwMode="auto">
          <a:xfrm flipV="1">
            <a:off x="6590718" y="4432019"/>
            <a:ext cx="1128889" cy="842150"/>
          </a:xfrm>
          <a:prstGeom prst="line">
            <a:avLst/>
          </a:prstGeom>
          <a:noFill/>
          <a:ln w="49213">
            <a:solidFill>
              <a:srgbClr val="000000"/>
            </a:solidFill>
            <a:round/>
            <a:headEnd/>
            <a:tailEnd/>
          </a:ln>
          <a:extLst>
            <a:ext uri="{909E8E84-426E-40DD-AFC4-6F175D3DCCD1}">
              <a14:hiddenFill xmlns:a14="http://schemas.microsoft.com/office/drawing/2010/main">
                <a:noFill/>
              </a14:hiddenFill>
            </a:ext>
          </a:extLst>
        </p:spPr>
        <p:txBody>
          <a:bodyPr/>
          <a:lstStyle/>
          <a:p>
            <a:endParaRPr lang="en-CA" sz="5120"/>
          </a:p>
        </p:txBody>
      </p:sp>
      <p:sp>
        <p:nvSpPr>
          <p:cNvPr id="90121" name="Freeform 12"/>
          <p:cNvSpPr>
            <a:spLocks/>
          </p:cNvSpPr>
          <p:nvPr/>
        </p:nvSpPr>
        <p:spPr bwMode="auto">
          <a:xfrm>
            <a:off x="7559304" y="4321387"/>
            <a:ext cx="307058" cy="279964"/>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5120"/>
          </a:p>
        </p:txBody>
      </p:sp>
      <p:sp>
        <p:nvSpPr>
          <p:cNvPr id="90122" name="Line 13"/>
          <p:cNvSpPr>
            <a:spLocks noChangeShapeType="1"/>
          </p:cNvSpPr>
          <p:nvPr/>
        </p:nvSpPr>
        <p:spPr bwMode="auto">
          <a:xfrm>
            <a:off x="6583945" y="6755272"/>
            <a:ext cx="1002453" cy="864730"/>
          </a:xfrm>
          <a:prstGeom prst="line">
            <a:avLst/>
          </a:prstGeom>
          <a:noFill/>
          <a:ln w="49213">
            <a:solidFill>
              <a:srgbClr val="000000"/>
            </a:solidFill>
            <a:round/>
            <a:headEnd/>
            <a:tailEnd/>
          </a:ln>
          <a:extLst>
            <a:ext uri="{909E8E84-426E-40DD-AFC4-6F175D3DCCD1}">
              <a14:hiddenFill xmlns:a14="http://schemas.microsoft.com/office/drawing/2010/main">
                <a:noFill/>
              </a14:hiddenFill>
            </a:ext>
          </a:extLst>
        </p:spPr>
        <p:txBody>
          <a:bodyPr/>
          <a:lstStyle/>
          <a:p>
            <a:endParaRPr lang="en-CA" sz="5120"/>
          </a:p>
        </p:txBody>
      </p:sp>
      <p:sp>
        <p:nvSpPr>
          <p:cNvPr id="90123" name="Freeform 14"/>
          <p:cNvSpPr>
            <a:spLocks/>
          </p:cNvSpPr>
          <p:nvPr/>
        </p:nvSpPr>
        <p:spPr bwMode="auto">
          <a:xfrm>
            <a:off x="7423838" y="7452925"/>
            <a:ext cx="304801" cy="288996"/>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5120"/>
          </a:p>
        </p:txBody>
      </p:sp>
      <p:sp>
        <p:nvSpPr>
          <p:cNvPr id="90124" name="Rectangle 29"/>
          <p:cNvSpPr>
            <a:spLocks noChangeArrowheads="1"/>
          </p:cNvSpPr>
          <p:nvPr/>
        </p:nvSpPr>
        <p:spPr bwMode="auto">
          <a:xfrm>
            <a:off x="3276301" y="3621476"/>
            <a:ext cx="3449884" cy="78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560">
              <a:solidFill>
                <a:srgbClr val="000000"/>
              </a:solidFill>
            </a:endParaRPr>
          </a:p>
          <a:p>
            <a:pPr eaLnBrk="1" hangingPunct="1">
              <a:spcBef>
                <a:spcPct val="0"/>
              </a:spcBef>
              <a:buFontTx/>
              <a:buNone/>
            </a:pPr>
            <a:r>
              <a:rPr lang="en-US" altLang="en-US" sz="2560">
                <a:solidFill>
                  <a:srgbClr val="000000"/>
                </a:solidFill>
              </a:rPr>
              <a:t>Double blind treatment</a:t>
            </a:r>
            <a:endParaRPr lang="en-US" altLang="en-US" sz="2560">
              <a:solidFill>
                <a:srgbClr val="000000"/>
              </a:solidFill>
              <a:latin typeface="Albertus Extra Bold" pitchFamily="34" charset="0"/>
            </a:endParaRPr>
          </a:p>
        </p:txBody>
      </p:sp>
      <p:sp>
        <p:nvSpPr>
          <p:cNvPr id="81933" name="Rectangle 33"/>
          <p:cNvSpPr>
            <a:spLocks noChangeArrowheads="1"/>
          </p:cNvSpPr>
          <p:nvPr/>
        </p:nvSpPr>
        <p:spPr bwMode="auto">
          <a:xfrm>
            <a:off x="2167731" y="325119"/>
            <a:ext cx="13004800" cy="2005332"/>
          </a:xfrm>
          <a:prstGeom prst="rect">
            <a:avLst/>
          </a:prstGeom>
          <a:noFill/>
          <a:ln>
            <a:noFill/>
          </a:ln>
        </p:spPr>
        <p:txBody>
          <a:bodyPr anchor="ct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a:spcBef>
                <a:spcPct val="0"/>
              </a:spcBef>
              <a:buFontTx/>
              <a:buNone/>
              <a:defRPr/>
            </a:pPr>
            <a:r>
              <a:rPr lang="en-US" altLang="en-US" sz="3982" dirty="0" err="1">
                <a:solidFill>
                  <a:srgbClr val="000000"/>
                </a:solidFill>
              </a:rPr>
              <a:t>SodiUm</a:t>
            </a:r>
            <a:r>
              <a:rPr lang="en-US" altLang="en-US" sz="3982" dirty="0">
                <a:solidFill>
                  <a:srgbClr val="000000"/>
                </a:solidFill>
              </a:rPr>
              <a:t> </a:t>
            </a:r>
            <a:r>
              <a:rPr lang="en-US" altLang="en-US" sz="3982" dirty="0" err="1">
                <a:solidFill>
                  <a:srgbClr val="000000"/>
                </a:solidFill>
              </a:rPr>
              <a:t>SeleniTe</a:t>
            </a:r>
            <a:r>
              <a:rPr lang="en-US" altLang="en-US" sz="3982" dirty="0">
                <a:solidFill>
                  <a:srgbClr val="000000"/>
                </a:solidFill>
              </a:rPr>
              <a:t> </a:t>
            </a:r>
            <a:r>
              <a:rPr lang="en-US" altLang="en-US" sz="3982" dirty="0" err="1">
                <a:solidFill>
                  <a:srgbClr val="000000"/>
                </a:solidFill>
              </a:rPr>
              <a:t>Adminstration</a:t>
            </a:r>
            <a:r>
              <a:rPr lang="en-US" altLang="en-US" sz="3982" dirty="0">
                <a:solidFill>
                  <a:srgbClr val="000000"/>
                </a:solidFill>
              </a:rPr>
              <a:t> IN Cardiac Surgery</a:t>
            </a:r>
            <a:r>
              <a:rPr lang="de-DE" altLang="en-US" sz="3982" dirty="0">
                <a:solidFill>
                  <a:srgbClr val="000000"/>
                </a:solidFill>
              </a:rPr>
              <a:t> (SUSTAIN CSX</a:t>
            </a:r>
            <a:r>
              <a:rPr lang="de-DE" altLang="en-US" sz="3982" baseline="30000" dirty="0">
                <a:solidFill>
                  <a:srgbClr val="000000"/>
                </a:solidFill>
              </a:rPr>
              <a:t>®</a:t>
            </a:r>
            <a:r>
              <a:rPr lang="de-DE" altLang="en-US" sz="3982" dirty="0">
                <a:solidFill>
                  <a:srgbClr val="000000"/>
                </a:solidFill>
              </a:rPr>
              <a:t>-trial) </a:t>
            </a:r>
            <a:endParaRPr lang="en-US" altLang="en-US" sz="3982" dirty="0">
              <a:solidFill>
                <a:srgbClr val="000000"/>
              </a:solidFill>
            </a:endParaRPr>
          </a:p>
        </p:txBody>
      </p:sp>
      <p:sp>
        <p:nvSpPr>
          <p:cNvPr id="34" name="Right Arrow 33"/>
          <p:cNvSpPr/>
          <p:nvPr/>
        </p:nvSpPr>
        <p:spPr>
          <a:xfrm>
            <a:off x="10620851" y="5743787"/>
            <a:ext cx="1950720" cy="5418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120">
              <a:solidFill>
                <a:srgbClr val="FFFFFF"/>
              </a:solidFill>
            </a:endParaRPr>
          </a:p>
        </p:txBody>
      </p:sp>
      <p:sp>
        <p:nvSpPr>
          <p:cNvPr id="90129" name="TextBox 34"/>
          <p:cNvSpPr txBox="1">
            <a:spLocks noChangeArrowheads="1"/>
          </p:cNvSpPr>
          <p:nvPr/>
        </p:nvSpPr>
        <p:spPr bwMode="auto">
          <a:xfrm>
            <a:off x="12463198" y="3901440"/>
            <a:ext cx="2492587" cy="376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sz="3413">
                <a:solidFill>
                  <a:srgbClr val="000000"/>
                </a:solidFill>
              </a:rPr>
              <a:t>Alive and free of POD</a:t>
            </a:r>
          </a:p>
          <a:p>
            <a:pPr algn="ctr">
              <a:spcBef>
                <a:spcPct val="0"/>
              </a:spcBef>
              <a:buFontTx/>
              <a:buNone/>
            </a:pPr>
            <a:r>
              <a:rPr lang="en-US" altLang="en-US" sz="3413">
                <a:solidFill>
                  <a:srgbClr val="000000"/>
                </a:solidFill>
              </a:rPr>
              <a:t>Or Time to freedom from life-sustain treatments</a:t>
            </a:r>
          </a:p>
        </p:txBody>
      </p:sp>
      <p:pic>
        <p:nvPicPr>
          <p:cNvPr id="9013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897" y="2501618"/>
            <a:ext cx="4870026" cy="129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2.png"/>
          <p:cNvPicPr/>
          <p:nvPr/>
        </p:nvPicPr>
        <p:blipFill>
          <a:blip r:embed="rId4"/>
          <a:stretch>
            <a:fillRect/>
          </a:stretch>
        </p:blipFill>
        <p:spPr>
          <a:xfrm>
            <a:off x="131029" y="147436"/>
            <a:ext cx="1829909" cy="661807"/>
          </a:xfrm>
          <a:prstGeom prst="rect">
            <a:avLst/>
          </a:prstGeom>
          <a:ln w="12700">
            <a:miter lim="400000"/>
          </a:ln>
        </p:spPr>
      </p:pic>
      <p:grpSp>
        <p:nvGrpSpPr>
          <p:cNvPr id="18" name="Group 17"/>
          <p:cNvGrpSpPr/>
          <p:nvPr/>
        </p:nvGrpSpPr>
        <p:grpSpPr>
          <a:xfrm>
            <a:off x="9591834" y="8217438"/>
            <a:ext cx="5363950" cy="656524"/>
            <a:chOff x="6643077" y="5408791"/>
            <a:chExt cx="2394879" cy="717010"/>
          </a:xfrm>
        </p:grpSpPr>
        <p:sp>
          <p:nvSpPr>
            <p:cNvPr id="19" name="Rectangle 18"/>
            <p:cNvSpPr/>
            <p:nvPr/>
          </p:nvSpPr>
          <p:spPr>
            <a:xfrm>
              <a:off x="6643077" y="5501687"/>
              <a:ext cx="2297723" cy="525904"/>
            </a:xfrm>
            <a:prstGeom prst="rect">
              <a:avLst/>
            </a:prstGeom>
            <a:solidFill>
              <a:srgbClr val="0070C0"/>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algn="l" defTabSz="1300460" rtl="0" latinLnBrk="1" hangingPunct="0"/>
              <a:endParaRPr lang="en-CA" sz="2276">
                <a:solidFill>
                  <a:srgbClr val="FFFF00"/>
                </a:solidFill>
                <a:latin typeface="Times New Roman"/>
                <a:ea typeface="Times New Roman"/>
                <a:cs typeface="Times New Roman"/>
                <a:sym typeface="Times New Roman"/>
              </a:endParaRPr>
            </a:p>
          </p:txBody>
        </p:sp>
        <p:sp>
          <p:nvSpPr>
            <p:cNvPr id="20" name="TextBox 19"/>
            <p:cNvSpPr txBox="1"/>
            <p:nvPr/>
          </p:nvSpPr>
          <p:spPr>
            <a:xfrm>
              <a:off x="6643077" y="5408791"/>
              <a:ext cx="2394879" cy="71701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algn="l" defTabSz="1300460" rtl="0" latinLnBrk="1" hangingPunct="0"/>
              <a:r>
                <a:rPr lang="en-CA" sz="3413" dirty="0">
                  <a:solidFill>
                    <a:schemeClr val="bg1"/>
                  </a:solidFill>
                  <a:latin typeface="Arial Black" panose="020B0A04020102020204" pitchFamily="34" charset="0"/>
                  <a:sym typeface="Times New Roman"/>
                </a:rPr>
                <a:t>1045 enrolled to date!</a:t>
              </a:r>
            </a:p>
          </p:txBody>
        </p:sp>
      </p:grpSp>
    </p:spTree>
    <p:extLst>
      <p:ext uri="{BB962C8B-B14F-4D97-AF65-F5344CB8AC3E}">
        <p14:creationId xmlns:p14="http://schemas.microsoft.com/office/powerpoint/2010/main" val="36164793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 name="Content Placeholder 8"/>
          <p:cNvSpPr txBox="1">
            <a:spLocks/>
          </p:cNvSpPr>
          <p:nvPr/>
        </p:nvSpPr>
        <p:spPr>
          <a:xfrm>
            <a:off x="2281133" y="5980873"/>
            <a:ext cx="12697862" cy="2873031"/>
          </a:xfrm>
          <a:prstGeom prst="rect">
            <a:avLst/>
          </a:prstGeom>
        </p:spPr>
        <p:txBody>
          <a:bodyPr/>
          <a:lstStyle>
            <a:lvl1pPr marL="1905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cs typeface="+mn-cs"/>
              </a:defRPr>
            </a:lvl1pPr>
            <a:lvl2pPr marL="5715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defRPr>
            </a:lvl2pPr>
            <a:lvl3pPr marL="9525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defRPr>
            </a:lvl3pPr>
            <a:lvl4pPr marL="13335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defRPr>
            </a:lvl4pPr>
            <a:lvl5pPr marL="17145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defRPr>
            </a:lvl5pPr>
            <a:lvl6pPr marL="21717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defRPr>
            </a:lvl6pPr>
            <a:lvl7pPr marL="26289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defRPr>
            </a:lvl7pPr>
            <a:lvl8pPr marL="30861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defRPr>
            </a:lvl8pPr>
            <a:lvl9pPr marL="3543300" indent="-190500" algn="l" rtl="0" eaLnBrk="1" fontAlgn="base" hangingPunct="1">
              <a:spcBef>
                <a:spcPct val="20000"/>
              </a:spcBef>
              <a:spcAft>
                <a:spcPct val="0"/>
              </a:spcAft>
              <a:buClr>
                <a:srgbClr val="1E6199"/>
              </a:buClr>
              <a:buFont typeface="Wingdings" pitchFamily="2" charset="2"/>
              <a:buChar char="§"/>
              <a:defRPr sz="1600">
                <a:solidFill>
                  <a:schemeClr val="tx1"/>
                </a:solidFill>
                <a:latin typeface="+mn-lt"/>
                <a:ea typeface="+mn-ea"/>
              </a:defRPr>
            </a:lvl9pPr>
          </a:lstStyle>
          <a:p>
            <a:pPr marL="487672" indent="-487672">
              <a:lnSpc>
                <a:spcPct val="120000"/>
              </a:lnSpc>
              <a:buFont typeface="Arial"/>
              <a:buChar char="•"/>
            </a:pPr>
            <a:r>
              <a:rPr lang="en-US" sz="2800" dirty="0">
                <a:solidFill>
                  <a:schemeClr val="accent5">
                    <a:lumMod val="75000"/>
                  </a:schemeClr>
                </a:solidFill>
              </a:rPr>
              <a:t>1,25(OH)</a:t>
            </a:r>
            <a:r>
              <a:rPr lang="en-US" sz="2800" baseline="-25000" dirty="0">
                <a:solidFill>
                  <a:schemeClr val="accent5">
                    <a:lumMod val="75000"/>
                  </a:schemeClr>
                </a:solidFill>
              </a:rPr>
              <a:t>2</a:t>
            </a:r>
            <a:r>
              <a:rPr lang="en-US" sz="2800" dirty="0">
                <a:solidFill>
                  <a:schemeClr val="accent5">
                    <a:lumMod val="75000"/>
                  </a:schemeClr>
                </a:solidFill>
              </a:rPr>
              <a:t>D levels decreased significantly</a:t>
            </a:r>
            <a:r>
              <a:rPr lang="en-US" sz="2800" dirty="0"/>
              <a:t>, while serum levels of 25OHD did not..</a:t>
            </a:r>
          </a:p>
          <a:p>
            <a:pPr marL="487672" indent="-487672">
              <a:lnSpc>
                <a:spcPct val="120000"/>
              </a:lnSpc>
              <a:buFont typeface="Arial"/>
              <a:buChar char="•"/>
            </a:pPr>
            <a:r>
              <a:rPr lang="en-US" sz="2800" b="1" dirty="0">
                <a:solidFill>
                  <a:schemeClr val="accent5">
                    <a:lumMod val="75000"/>
                  </a:schemeClr>
                </a:solidFill>
              </a:rPr>
              <a:t>Higher levels of 1,25(OH)</a:t>
            </a:r>
            <a:r>
              <a:rPr lang="en-US" sz="2800" b="1" baseline="-25000" dirty="0">
                <a:solidFill>
                  <a:schemeClr val="accent5">
                    <a:lumMod val="75000"/>
                  </a:schemeClr>
                </a:solidFill>
              </a:rPr>
              <a:t>2</a:t>
            </a:r>
            <a:r>
              <a:rPr lang="en-US" sz="2800" b="1" dirty="0">
                <a:solidFill>
                  <a:schemeClr val="accent5">
                    <a:lumMod val="75000"/>
                  </a:schemeClr>
                </a:solidFill>
              </a:rPr>
              <a:t>D were associated </a:t>
            </a:r>
            <a:r>
              <a:rPr lang="en-US" sz="2800" b="1" i="1" dirty="0">
                <a:solidFill>
                  <a:schemeClr val="accent5">
                    <a:lumMod val="75000"/>
                  </a:schemeClr>
                </a:solidFill>
              </a:rPr>
              <a:t>with </a:t>
            </a:r>
            <a:r>
              <a:rPr lang="en-US" sz="2800" b="1" i="1" dirty="0" err="1">
                <a:solidFill>
                  <a:schemeClr val="accent5">
                    <a:lumMod val="75000"/>
                  </a:schemeClr>
                </a:solidFill>
              </a:rPr>
              <a:t>i</a:t>
            </a:r>
            <a:r>
              <a:rPr lang="en-US" sz="2800" b="1" i="1" dirty="0">
                <a:solidFill>
                  <a:schemeClr val="accent5">
                    <a:lumMod val="75000"/>
                  </a:schemeClr>
                </a:solidFill>
              </a:rPr>
              <a:t>.) significantly less postoperative organ dysfunctions</a:t>
            </a:r>
            <a:r>
              <a:rPr lang="en-US" sz="2800" b="1" dirty="0">
                <a:solidFill>
                  <a:schemeClr val="accent5">
                    <a:lumMod val="75000"/>
                  </a:schemeClr>
                </a:solidFill>
              </a:rPr>
              <a:t> </a:t>
            </a:r>
            <a:r>
              <a:rPr lang="en-US" sz="2800" b="1" i="1" dirty="0">
                <a:solidFill>
                  <a:schemeClr val="accent5">
                    <a:lumMod val="75000"/>
                  </a:schemeClr>
                </a:solidFill>
              </a:rPr>
              <a:t>ii.) lower PCT </a:t>
            </a:r>
            <a:r>
              <a:rPr lang="en-US" sz="2800" b="1" dirty="0">
                <a:solidFill>
                  <a:schemeClr val="accent5">
                    <a:lumMod val="75000"/>
                  </a:schemeClr>
                </a:solidFill>
              </a:rPr>
              <a:t>levels &amp; </a:t>
            </a:r>
            <a:r>
              <a:rPr lang="en-US" sz="2800" b="1" i="1" dirty="0">
                <a:solidFill>
                  <a:schemeClr val="accent5">
                    <a:lumMod val="75000"/>
                  </a:schemeClr>
                </a:solidFill>
              </a:rPr>
              <a:t>iii.) reduced hospital stay</a:t>
            </a:r>
          </a:p>
        </p:txBody>
      </p:sp>
      <p:sp>
        <p:nvSpPr>
          <p:cNvPr id="13" name="Textfeld 12"/>
          <p:cNvSpPr txBox="1"/>
          <p:nvPr/>
        </p:nvSpPr>
        <p:spPr>
          <a:xfrm>
            <a:off x="6679030" y="5576326"/>
            <a:ext cx="3047629" cy="376898"/>
          </a:xfrm>
          <a:prstGeom prst="rect">
            <a:avLst/>
          </a:prstGeom>
          <a:noFill/>
        </p:spPr>
        <p:txBody>
          <a:bodyPr wrap="none" rtlCol="0">
            <a:spAutoFit/>
          </a:bodyPr>
          <a:lstStyle/>
          <a:p>
            <a:r>
              <a:rPr lang="en-CA" sz="1849" b="1" dirty="0">
                <a:latin typeface="Calibri"/>
                <a:cs typeface="Calibri"/>
              </a:rPr>
              <a:t>Fig. Perioperative VITD levels</a:t>
            </a:r>
            <a:endParaRPr lang="en-CA" sz="1849" b="1" baseline="30000" dirty="0">
              <a:latin typeface="Calibri"/>
              <a:cs typeface="Calibri"/>
            </a:endParaRPr>
          </a:p>
        </p:txBody>
      </p:sp>
      <p:sp>
        <p:nvSpPr>
          <p:cNvPr id="5" name="Textfeld 4"/>
          <p:cNvSpPr txBox="1"/>
          <p:nvPr/>
        </p:nvSpPr>
        <p:spPr>
          <a:xfrm>
            <a:off x="11081935" y="8821649"/>
            <a:ext cx="3999813" cy="355034"/>
          </a:xfrm>
          <a:prstGeom prst="rect">
            <a:avLst/>
          </a:prstGeom>
          <a:noFill/>
        </p:spPr>
        <p:txBody>
          <a:bodyPr wrap="none" rtlCol="0">
            <a:spAutoFit/>
          </a:bodyPr>
          <a:lstStyle/>
          <a:p>
            <a:r>
              <a:rPr lang="de-DE" sz="1707" b="1" dirty="0"/>
              <a:t>Ney, Stoppe et al. </a:t>
            </a:r>
            <a:r>
              <a:rPr lang="de-DE" sz="1707" b="1" dirty="0" err="1"/>
              <a:t>Clin</a:t>
            </a:r>
            <a:r>
              <a:rPr lang="de-DE" sz="1707" b="1" dirty="0"/>
              <a:t> Nutrition 2018</a:t>
            </a:r>
          </a:p>
        </p:txBody>
      </p:sp>
      <p:pic>
        <p:nvPicPr>
          <p:cNvPr id="6" name="Bild 5"/>
          <p:cNvPicPr>
            <a:picLocks noChangeAspect="1"/>
          </p:cNvPicPr>
          <p:nvPr/>
        </p:nvPicPr>
        <p:blipFill>
          <a:blip r:embed="rId3"/>
          <a:stretch>
            <a:fillRect/>
          </a:stretch>
        </p:blipFill>
        <p:spPr>
          <a:xfrm>
            <a:off x="4826798" y="1635924"/>
            <a:ext cx="6752094" cy="3967461"/>
          </a:xfrm>
          <a:prstGeom prst="rect">
            <a:avLst/>
          </a:prstGeom>
        </p:spPr>
      </p:pic>
      <p:sp>
        <p:nvSpPr>
          <p:cNvPr id="15" name="Title 1">
            <a:extLst>
              <a:ext uri="{FF2B5EF4-FFF2-40B4-BE49-F238E27FC236}">
                <a16:creationId xmlns:a16="http://schemas.microsoft.com/office/drawing/2014/main" id="{A75BAC77-89D5-C64E-B1D3-DABC1DB87009}"/>
              </a:ext>
            </a:extLst>
          </p:cNvPr>
          <p:cNvSpPr>
            <a:spLocks noGrp="1"/>
          </p:cNvSpPr>
          <p:nvPr>
            <p:ph type="title"/>
          </p:nvPr>
        </p:nvSpPr>
        <p:spPr>
          <a:xfrm>
            <a:off x="2167731" y="216746"/>
            <a:ext cx="13004800" cy="1799450"/>
          </a:xfrm>
          <a:noFill/>
        </p:spPr>
        <p:txBody>
          <a:bodyPr/>
          <a:lstStyle/>
          <a:p>
            <a:pPr>
              <a:defRPr/>
            </a:pPr>
            <a:r>
              <a:rPr lang="en-US" altLang="en-US" sz="5120" b="1" cap="none" dirty="0">
                <a:solidFill>
                  <a:srgbClr val="0000FF"/>
                </a:solidFill>
                <a:latin typeface="Avenir Next Condensed"/>
              </a:rPr>
              <a:t>Vitamin D in Cardiac Surgery?</a:t>
            </a:r>
          </a:p>
        </p:txBody>
      </p:sp>
      <p:pic>
        <p:nvPicPr>
          <p:cNvPr id="16" name="image2.png">
            <a:extLst>
              <a:ext uri="{FF2B5EF4-FFF2-40B4-BE49-F238E27FC236}">
                <a16:creationId xmlns:a16="http://schemas.microsoft.com/office/drawing/2014/main" id="{312232C9-F710-2D4D-9083-D75194B8DA70}"/>
              </a:ext>
            </a:extLst>
          </p:cNvPr>
          <p:cNvPicPr/>
          <p:nvPr/>
        </p:nvPicPr>
        <p:blipFill>
          <a:blip r:embed="rId4"/>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42118023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EF6411-BF8B-924F-9E18-0C3FDE8F6845}"/>
              </a:ext>
            </a:extLst>
          </p:cNvPr>
          <p:cNvSpPr>
            <a:spLocks noGrp="1"/>
          </p:cNvSpPr>
          <p:nvPr>
            <p:ph type="body" idx="1"/>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6F3009CD-38B4-EC49-B0CE-78CC6BE1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514" y="50555"/>
            <a:ext cx="7533859" cy="9689775"/>
          </a:xfrm>
          <a:prstGeom prst="rect">
            <a:avLst/>
          </a:prstGeom>
        </p:spPr>
      </p:pic>
      <p:pic>
        <p:nvPicPr>
          <p:cNvPr id="5" name="image2.png">
            <a:extLst>
              <a:ext uri="{FF2B5EF4-FFF2-40B4-BE49-F238E27FC236}">
                <a16:creationId xmlns:a16="http://schemas.microsoft.com/office/drawing/2014/main" id="{0D2C8C6F-A85E-9F47-A1E2-F6B5F5176E3E}"/>
              </a:ext>
            </a:extLst>
          </p:cNvPr>
          <p:cNvPicPr/>
          <p:nvPr/>
        </p:nvPicPr>
        <p:blipFill>
          <a:blip r:embed="rId4"/>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10832673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itle 1"/>
          <p:cNvSpPr>
            <a:spLocks noGrp="1"/>
          </p:cNvSpPr>
          <p:nvPr>
            <p:ph type="title"/>
          </p:nvPr>
        </p:nvSpPr>
        <p:spPr>
          <a:xfrm>
            <a:off x="2167731" y="390596"/>
            <a:ext cx="13004800" cy="1889759"/>
          </a:xfrm>
          <a:noFill/>
        </p:spPr>
        <p:txBody>
          <a:bodyPr>
            <a:noAutofit/>
          </a:bodyPr>
          <a:lstStyle/>
          <a:p>
            <a:pPr>
              <a:defRPr/>
            </a:pPr>
            <a:r>
              <a:rPr lang="en-CA" altLang="en-US" sz="6600" cap="none" dirty="0" err="1"/>
              <a:t>Pharmaconutrition</a:t>
            </a:r>
            <a:r>
              <a:rPr lang="en-CA" altLang="en-US" sz="6600" cap="none" dirty="0"/>
              <a:t>:</a:t>
            </a:r>
            <a:br>
              <a:rPr lang="en-CA" altLang="en-US" sz="6600" cap="none" dirty="0"/>
            </a:br>
            <a:r>
              <a:rPr lang="en-CA" altLang="en-US" sz="6600" cap="none" dirty="0"/>
              <a:t>End of an Era?</a:t>
            </a:r>
          </a:p>
        </p:txBody>
      </p:sp>
      <p:pic>
        <p:nvPicPr>
          <p:cNvPr id="2560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0693" y="2526454"/>
            <a:ext cx="8267982" cy="602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1"/>
          <p:cNvSpPr txBox="1">
            <a:spLocks noChangeArrowheads="1"/>
          </p:cNvSpPr>
          <p:nvPr/>
        </p:nvSpPr>
        <p:spPr bwMode="auto">
          <a:xfrm>
            <a:off x="10837598" y="8994987"/>
            <a:ext cx="3034453" cy="53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ea typeface="MS PGothic" panose="020B0600070205080204" pitchFamily="34" charset="-128"/>
              </a:defRPr>
            </a:lvl1pPr>
            <a:lvl2pPr marL="742950" indent="-285750">
              <a:defRPr sz="2000" b="1">
                <a:solidFill>
                  <a:schemeClr val="tx1"/>
                </a:solidFill>
                <a:latin typeface="Arial" panose="020B0604020202020204" pitchFamily="34" charset="0"/>
                <a:ea typeface="MS PGothic" panose="020B0600070205080204" pitchFamily="34" charset="-128"/>
              </a:defRPr>
            </a:lvl2pPr>
            <a:lvl3pPr marL="1143000" indent="-228600">
              <a:defRPr sz="2000" b="1">
                <a:solidFill>
                  <a:schemeClr val="tx1"/>
                </a:solidFill>
                <a:latin typeface="Arial" panose="020B0604020202020204" pitchFamily="34" charset="0"/>
                <a:ea typeface="MS PGothic" panose="020B0600070205080204" pitchFamily="34" charset="-128"/>
              </a:defRPr>
            </a:lvl3pPr>
            <a:lvl4pPr marL="1600200" indent="-228600">
              <a:defRPr sz="2000" b="1">
                <a:solidFill>
                  <a:schemeClr val="tx1"/>
                </a:solidFill>
                <a:latin typeface="Arial" panose="020B0604020202020204" pitchFamily="34" charset="0"/>
                <a:ea typeface="MS PGothic" panose="020B0600070205080204" pitchFamily="34" charset="-128"/>
              </a:defRPr>
            </a:lvl4pPr>
            <a:lvl5pPr marL="2057400" indent="-228600">
              <a:defRPr sz="20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b="1">
                <a:solidFill>
                  <a:schemeClr val="tx1"/>
                </a:solidFill>
                <a:latin typeface="Arial" panose="020B0604020202020204" pitchFamily="34" charset="0"/>
                <a:ea typeface="MS PGothic" panose="020B0600070205080204" pitchFamily="34" charset="-128"/>
              </a:defRPr>
            </a:lvl9pPr>
          </a:lstStyle>
          <a:p>
            <a:pPr algn="ctr"/>
            <a:r>
              <a:rPr lang="en-CA" altLang="en-US" sz="2844"/>
              <a:t>SCCM 2017</a:t>
            </a:r>
          </a:p>
        </p:txBody>
      </p:sp>
      <p:sp>
        <p:nvSpPr>
          <p:cNvPr id="5" name="Shape 49"/>
          <p:cNvSpPr/>
          <p:nvPr/>
        </p:nvSpPr>
        <p:spPr>
          <a:xfrm>
            <a:off x="2167731" y="2353925"/>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6"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214711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74148" y="244103"/>
            <a:ext cx="16391967" cy="1517014"/>
          </a:xfrm>
        </p:spPr>
        <p:txBody>
          <a:bodyPr>
            <a:normAutofit/>
          </a:bodyPr>
          <a:lstStyle/>
          <a:p>
            <a:r>
              <a:rPr lang="en-CA" sz="4000" b="1" dirty="0">
                <a:solidFill>
                  <a:srgbClr val="0000FF"/>
                </a:solidFill>
                <a:latin typeface="+mj-ea"/>
                <a:ea typeface="+mj-ea"/>
              </a:rPr>
              <a:t>Study hypothesis</a:t>
            </a:r>
          </a:p>
        </p:txBody>
      </p:sp>
      <p:sp>
        <p:nvSpPr>
          <p:cNvPr id="3" name="Title 7"/>
          <p:cNvSpPr txBox="1">
            <a:spLocks/>
          </p:cNvSpPr>
          <p:nvPr/>
        </p:nvSpPr>
        <p:spPr bwMode="auto">
          <a:xfrm>
            <a:off x="864418" y="2810981"/>
            <a:ext cx="8478365" cy="14385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130048" tIns="65024" rIns="130048" bIns="65024" numCol="1" anchor="ctr" anchorCtr="0" compatLnSpc="1">
            <a:prstTxWarp prst="textNoShape">
              <a:avLst/>
            </a:prstTxWarp>
          </a:bodyPr>
          <a:lstStyle>
            <a:lvl1pPr algn="l" rtl="0" eaLnBrk="1" fontAlgn="base" hangingPunct="1">
              <a:spcBef>
                <a:spcPct val="0"/>
              </a:spcBef>
              <a:spcAft>
                <a:spcPct val="0"/>
              </a:spcAft>
              <a:defRPr b="1">
                <a:solidFill>
                  <a:srgbClr val="1E6199"/>
                </a:solidFill>
                <a:latin typeface="+mj-lt"/>
                <a:ea typeface="+mj-ea"/>
                <a:cs typeface="+mj-cs"/>
              </a:defRPr>
            </a:lvl1pPr>
            <a:lvl2pPr algn="l" rtl="0" eaLnBrk="1" fontAlgn="base" hangingPunct="1">
              <a:spcBef>
                <a:spcPct val="0"/>
              </a:spcBef>
              <a:spcAft>
                <a:spcPct val="0"/>
              </a:spcAft>
              <a:defRPr b="1">
                <a:solidFill>
                  <a:srgbClr val="1E6199"/>
                </a:solidFill>
                <a:latin typeface="Arial" charset="0"/>
                <a:ea typeface="ＭＳ Ｐゴシック" pitchFamily="20" charset="-128"/>
              </a:defRPr>
            </a:lvl2pPr>
            <a:lvl3pPr algn="l" rtl="0" eaLnBrk="1" fontAlgn="base" hangingPunct="1">
              <a:spcBef>
                <a:spcPct val="0"/>
              </a:spcBef>
              <a:spcAft>
                <a:spcPct val="0"/>
              </a:spcAft>
              <a:defRPr b="1">
                <a:solidFill>
                  <a:srgbClr val="1E6199"/>
                </a:solidFill>
                <a:latin typeface="Arial" charset="0"/>
                <a:ea typeface="ＭＳ Ｐゴシック" pitchFamily="20" charset="-128"/>
              </a:defRPr>
            </a:lvl3pPr>
            <a:lvl4pPr algn="l" rtl="0" eaLnBrk="1" fontAlgn="base" hangingPunct="1">
              <a:spcBef>
                <a:spcPct val="0"/>
              </a:spcBef>
              <a:spcAft>
                <a:spcPct val="0"/>
              </a:spcAft>
              <a:defRPr b="1">
                <a:solidFill>
                  <a:srgbClr val="1E6199"/>
                </a:solidFill>
                <a:latin typeface="Arial" charset="0"/>
                <a:ea typeface="ＭＳ Ｐゴシック" pitchFamily="20" charset="-128"/>
              </a:defRPr>
            </a:lvl4pPr>
            <a:lvl5pPr algn="l" rtl="0" eaLnBrk="1" fontAlgn="base" hangingPunct="1">
              <a:spcBef>
                <a:spcPct val="0"/>
              </a:spcBef>
              <a:spcAft>
                <a:spcPct val="0"/>
              </a:spcAft>
              <a:defRPr b="1">
                <a:solidFill>
                  <a:srgbClr val="1E6199"/>
                </a:solidFill>
                <a:latin typeface="Arial" charset="0"/>
                <a:ea typeface="ＭＳ Ｐゴシック" pitchFamily="20" charset="-128"/>
              </a:defRPr>
            </a:lvl5pPr>
            <a:lvl6pPr marL="457200" algn="l" rtl="0" eaLnBrk="1" fontAlgn="base" hangingPunct="1">
              <a:spcBef>
                <a:spcPct val="0"/>
              </a:spcBef>
              <a:spcAft>
                <a:spcPct val="0"/>
              </a:spcAft>
              <a:defRPr b="1">
                <a:solidFill>
                  <a:srgbClr val="1E6199"/>
                </a:solidFill>
                <a:latin typeface="Arial" charset="0"/>
                <a:ea typeface="ＭＳ Ｐゴシック" pitchFamily="20" charset="-128"/>
              </a:defRPr>
            </a:lvl6pPr>
            <a:lvl7pPr marL="914400" algn="l" rtl="0" eaLnBrk="1" fontAlgn="base" hangingPunct="1">
              <a:spcBef>
                <a:spcPct val="0"/>
              </a:spcBef>
              <a:spcAft>
                <a:spcPct val="0"/>
              </a:spcAft>
              <a:defRPr b="1">
                <a:solidFill>
                  <a:srgbClr val="1E6199"/>
                </a:solidFill>
                <a:latin typeface="Arial" charset="0"/>
                <a:ea typeface="ＭＳ Ｐゴシック" pitchFamily="20" charset="-128"/>
              </a:defRPr>
            </a:lvl7pPr>
            <a:lvl8pPr marL="1371600" algn="l" rtl="0" eaLnBrk="1" fontAlgn="base" hangingPunct="1">
              <a:spcBef>
                <a:spcPct val="0"/>
              </a:spcBef>
              <a:spcAft>
                <a:spcPct val="0"/>
              </a:spcAft>
              <a:defRPr b="1">
                <a:solidFill>
                  <a:srgbClr val="1E6199"/>
                </a:solidFill>
                <a:latin typeface="Arial" charset="0"/>
                <a:ea typeface="ＭＳ Ｐゴシック" pitchFamily="20" charset="-128"/>
              </a:defRPr>
            </a:lvl8pPr>
            <a:lvl9pPr marL="1828800" algn="l" rtl="0" eaLnBrk="1" fontAlgn="base" hangingPunct="1">
              <a:spcBef>
                <a:spcPct val="0"/>
              </a:spcBef>
              <a:spcAft>
                <a:spcPct val="0"/>
              </a:spcAft>
              <a:defRPr b="1">
                <a:solidFill>
                  <a:srgbClr val="1E6199"/>
                </a:solidFill>
                <a:latin typeface="Arial" charset="0"/>
                <a:ea typeface="ＭＳ Ｐゴシック" pitchFamily="20" charset="-128"/>
              </a:defRPr>
            </a:lvl9pPr>
          </a:lstStyle>
          <a:p>
            <a:pPr>
              <a:lnSpc>
                <a:spcPct val="120000"/>
              </a:lnSpc>
            </a:pPr>
            <a:r>
              <a:rPr lang="en-US" sz="2400" dirty="0"/>
              <a:t>Therefore we propose an alterative strategy</a:t>
            </a:r>
            <a:r>
              <a:rPr lang="mr-IN" sz="5120" dirty="0"/>
              <a:t>…</a:t>
            </a:r>
            <a:r>
              <a:rPr lang="de-DE" sz="5120" dirty="0"/>
              <a:t>.</a:t>
            </a:r>
            <a:endParaRPr lang="en-US" sz="5120" dirty="0"/>
          </a:p>
        </p:txBody>
      </p:sp>
      <p:sp>
        <p:nvSpPr>
          <p:cNvPr id="5" name="Content Placeholder 8"/>
          <p:cNvSpPr txBox="1">
            <a:spLocks/>
          </p:cNvSpPr>
          <p:nvPr/>
        </p:nvSpPr>
        <p:spPr>
          <a:xfrm>
            <a:off x="1888435" y="4649985"/>
            <a:ext cx="6781696" cy="159199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2560" b="1" dirty="0"/>
              <a:t>Innovative approach:</a:t>
            </a:r>
          </a:p>
          <a:p>
            <a:pPr>
              <a:lnSpc>
                <a:spcPct val="120000"/>
              </a:lnSpc>
            </a:pPr>
            <a:r>
              <a:rPr lang="en-US" sz="2560" dirty="0"/>
              <a:t>The </a:t>
            </a:r>
            <a:r>
              <a:rPr lang="en-US" sz="2560" i="1" dirty="0"/>
              <a:t>combined</a:t>
            </a:r>
            <a:r>
              <a:rPr lang="en-US" sz="2560" dirty="0"/>
              <a:t> parenteral administration of </a:t>
            </a:r>
            <a:r>
              <a:rPr lang="en-US" sz="2560" b="1" dirty="0">
                <a:solidFill>
                  <a:srgbClr val="2E75B6"/>
                </a:solidFill>
              </a:rPr>
              <a:t>biological active and inactive VITD</a:t>
            </a:r>
            <a:r>
              <a:rPr lang="en-US" sz="2560" dirty="0"/>
              <a:t> may enable a faster mode of action </a:t>
            </a:r>
            <a:r>
              <a:rPr lang="mr-IN" sz="2560" dirty="0"/>
              <a:t>…</a:t>
            </a:r>
            <a:endParaRPr lang="en-US" sz="2560" dirty="0"/>
          </a:p>
        </p:txBody>
      </p:sp>
      <p:sp>
        <p:nvSpPr>
          <p:cNvPr id="6" name="Textfeld 5"/>
          <p:cNvSpPr txBox="1"/>
          <p:nvPr/>
        </p:nvSpPr>
        <p:spPr>
          <a:xfrm>
            <a:off x="9118678" y="3225649"/>
            <a:ext cx="5913564" cy="880241"/>
          </a:xfrm>
          <a:prstGeom prst="rect">
            <a:avLst/>
          </a:prstGeom>
          <a:noFill/>
          <a:ln>
            <a:solidFill>
              <a:srgbClr val="4F81BD"/>
            </a:solidFill>
          </a:ln>
        </p:spPr>
        <p:txBody>
          <a:bodyPr wrap="square" rtlCol="0">
            <a:spAutoFit/>
          </a:bodyPr>
          <a:lstStyle/>
          <a:p>
            <a:endParaRPr lang="de-DE" sz="5120" dirty="0"/>
          </a:p>
        </p:txBody>
      </p:sp>
      <p:sp>
        <p:nvSpPr>
          <p:cNvPr id="7" name="Content Placeholder 8"/>
          <p:cNvSpPr txBox="1">
            <a:spLocks/>
          </p:cNvSpPr>
          <p:nvPr/>
        </p:nvSpPr>
        <p:spPr>
          <a:xfrm>
            <a:off x="2487003" y="1762679"/>
            <a:ext cx="12211783" cy="159199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US" sz="2560" i="1" dirty="0"/>
              <a:t>Previous studies failed to demonstrate an </a:t>
            </a:r>
            <a:r>
              <a:rPr lang="en-US" sz="2560" i="1" dirty="0">
                <a:solidFill>
                  <a:srgbClr val="2E75B6"/>
                </a:solidFill>
              </a:rPr>
              <a:t>overall</a:t>
            </a:r>
            <a:r>
              <a:rPr lang="en-US" sz="2560" i="1" dirty="0"/>
              <a:t> beneficial effect ..(1) or </a:t>
            </a:r>
            <a:r>
              <a:rPr lang="en-US" sz="2560" b="1" i="1" dirty="0"/>
              <a:t>were stopped early due to futility</a:t>
            </a:r>
            <a:r>
              <a:rPr lang="mr-IN" sz="2560" i="1" dirty="0"/>
              <a:t>…</a:t>
            </a:r>
            <a:r>
              <a:rPr lang="de-DE" sz="2560" i="1" dirty="0"/>
              <a:t>(2)</a:t>
            </a:r>
            <a:endParaRPr lang="en-US" sz="2560" i="1" dirty="0"/>
          </a:p>
        </p:txBody>
      </p:sp>
      <p:sp>
        <p:nvSpPr>
          <p:cNvPr id="8" name="Textfeld 7"/>
          <p:cNvSpPr txBox="1"/>
          <p:nvPr/>
        </p:nvSpPr>
        <p:spPr>
          <a:xfrm>
            <a:off x="9158220" y="6676355"/>
            <a:ext cx="4201791" cy="376898"/>
          </a:xfrm>
          <a:prstGeom prst="rect">
            <a:avLst/>
          </a:prstGeom>
          <a:noFill/>
        </p:spPr>
        <p:txBody>
          <a:bodyPr wrap="none" rtlCol="0">
            <a:spAutoFit/>
          </a:bodyPr>
          <a:lstStyle/>
          <a:p>
            <a:r>
              <a:rPr lang="en-CA" sz="1849" b="1" dirty="0">
                <a:latin typeface="Calibri"/>
                <a:cs typeface="Calibri"/>
              </a:rPr>
              <a:t>Fig. Biological metabolism of VITAMIN D </a:t>
            </a:r>
            <a:endParaRPr lang="en-CA" sz="1849" b="1" baseline="30000" dirty="0">
              <a:latin typeface="Calibri"/>
              <a:cs typeface="Calibri"/>
            </a:endParaRPr>
          </a:p>
        </p:txBody>
      </p:sp>
      <p:pic>
        <p:nvPicPr>
          <p:cNvPr id="9" name="Bild 8" descr="imag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77" y="4871019"/>
            <a:ext cx="1182480" cy="1182480"/>
          </a:xfrm>
          <a:prstGeom prst="rect">
            <a:avLst/>
          </a:prstGeom>
        </p:spPr>
      </p:pic>
      <p:pic>
        <p:nvPicPr>
          <p:cNvPr id="14" name="Bild 13"/>
          <p:cNvPicPr>
            <a:picLocks noChangeAspect="1"/>
          </p:cNvPicPr>
          <p:nvPr/>
        </p:nvPicPr>
        <p:blipFill rotWithShape="1">
          <a:blip r:embed="rId3"/>
          <a:srcRect l="50091" t="36748" r="2328" b="2696"/>
          <a:stretch/>
        </p:blipFill>
        <p:spPr>
          <a:xfrm>
            <a:off x="9121205" y="3252696"/>
            <a:ext cx="5902404" cy="3422246"/>
          </a:xfrm>
          <a:prstGeom prst="rect">
            <a:avLst/>
          </a:prstGeom>
          <a:ln w="9525">
            <a:solidFill>
              <a:srgbClr val="4472C4"/>
            </a:solidFill>
          </a:ln>
        </p:spPr>
      </p:pic>
      <p:sp>
        <p:nvSpPr>
          <p:cNvPr id="10" name="Rechteck 9">
            <a:extLst>
              <a:ext uri="{FF2B5EF4-FFF2-40B4-BE49-F238E27FC236}">
                <a16:creationId xmlns:a16="http://schemas.microsoft.com/office/drawing/2014/main" id="{3058A786-E55C-4E4D-90D1-E4AE3A7448CF}"/>
              </a:ext>
            </a:extLst>
          </p:cNvPr>
          <p:cNvSpPr/>
          <p:nvPr/>
        </p:nvSpPr>
        <p:spPr>
          <a:xfrm>
            <a:off x="6467949" y="8766251"/>
            <a:ext cx="8901166" cy="398699"/>
          </a:xfrm>
          <a:prstGeom prst="rect">
            <a:avLst/>
          </a:prstGeom>
        </p:spPr>
        <p:txBody>
          <a:bodyPr wrap="square">
            <a:spAutoFit/>
          </a:bodyPr>
          <a:lstStyle/>
          <a:p>
            <a:pPr marL="487672" indent="-487672">
              <a:buAutoNum type="arabicPeriod"/>
            </a:pPr>
            <a:r>
              <a:rPr lang="en-CA" sz="1991" b="1" dirty="0" err="1">
                <a:latin typeface="Calibri"/>
                <a:cs typeface="Calibri"/>
              </a:rPr>
              <a:t>Amrein</a:t>
            </a:r>
            <a:r>
              <a:rPr lang="en-CA" sz="1991" b="1" dirty="0">
                <a:latin typeface="Calibri"/>
                <a:cs typeface="Calibri"/>
              </a:rPr>
              <a:t> K et al JAMA 2014 2. Thompson et al. VIOLET Trial NCT03096314 </a:t>
            </a:r>
          </a:p>
        </p:txBody>
      </p:sp>
      <p:pic>
        <p:nvPicPr>
          <p:cNvPr id="12" name="image2.png">
            <a:extLst>
              <a:ext uri="{FF2B5EF4-FFF2-40B4-BE49-F238E27FC236}">
                <a16:creationId xmlns:a16="http://schemas.microsoft.com/office/drawing/2014/main" id="{24C9D8B2-1365-524C-B16B-42118781B67A}"/>
              </a:ext>
            </a:extLst>
          </p:cNvPr>
          <p:cNvPicPr/>
          <p:nvPr/>
        </p:nvPicPr>
        <p:blipFill>
          <a:blip r:embed="rId4"/>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130508653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74147" y="0"/>
            <a:ext cx="16391967" cy="1652694"/>
          </a:xfrm>
        </p:spPr>
        <p:txBody>
          <a:bodyPr>
            <a:normAutofit/>
          </a:bodyPr>
          <a:lstStyle/>
          <a:p>
            <a:r>
              <a:rPr lang="en-AU" sz="4000" b="1" dirty="0">
                <a:solidFill>
                  <a:srgbClr val="0000FF"/>
                </a:solidFill>
                <a:latin typeface="+mj-ea"/>
                <a:ea typeface="+mj-ea"/>
                <a:cs typeface="+mj-cs"/>
              </a:rPr>
              <a:t>Methodology and course of the study</a:t>
            </a:r>
          </a:p>
        </p:txBody>
      </p:sp>
      <p:pic>
        <p:nvPicPr>
          <p:cNvPr id="4" name="Grafik 3">
            <a:extLst>
              <a:ext uri="{FF2B5EF4-FFF2-40B4-BE49-F238E27FC236}">
                <a16:creationId xmlns:a16="http://schemas.microsoft.com/office/drawing/2014/main" id="{48492E2B-0B99-4EDC-9C78-59829103B8D8}"/>
              </a:ext>
            </a:extLst>
          </p:cNvPr>
          <p:cNvPicPr/>
          <p:nvPr/>
        </p:nvPicPr>
        <p:blipFill rotWithShape="1">
          <a:blip r:embed="rId2"/>
          <a:srcRect t="6293"/>
          <a:stretch/>
        </p:blipFill>
        <p:spPr>
          <a:xfrm>
            <a:off x="2405270" y="1371600"/>
            <a:ext cx="12861234" cy="7592939"/>
          </a:xfrm>
          <a:prstGeom prst="rect">
            <a:avLst/>
          </a:prstGeom>
        </p:spPr>
      </p:pic>
    </p:spTree>
    <p:extLst>
      <p:ext uri="{BB962C8B-B14F-4D97-AF65-F5344CB8AC3E}">
        <p14:creationId xmlns:p14="http://schemas.microsoft.com/office/powerpoint/2010/main" val="128315347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3143091" y="325120"/>
            <a:ext cx="11054080" cy="1625600"/>
          </a:xfrm>
        </p:spPr>
        <p:txBody>
          <a:bodyPr>
            <a:normAutofit fontScale="90000"/>
          </a:bodyPr>
          <a:lstStyle/>
          <a:p>
            <a:r>
              <a:rPr lang="en-US" altLang="en-US" sz="6000" b="1" cap="none" dirty="0">
                <a:solidFill>
                  <a:srgbClr val="0000FF"/>
                </a:solidFill>
                <a:latin typeface="Avenir Next Condensed"/>
              </a:rPr>
              <a:t>High Dose Vitamin C Supplementation?</a:t>
            </a:r>
          </a:p>
        </p:txBody>
      </p:sp>
      <p:sp>
        <p:nvSpPr>
          <p:cNvPr id="48131" name="Content Placeholder 2"/>
          <p:cNvSpPr>
            <a:spLocks noGrp="1"/>
          </p:cNvSpPr>
          <p:nvPr>
            <p:ph idx="1"/>
          </p:nvPr>
        </p:nvSpPr>
        <p:spPr>
          <a:xfrm>
            <a:off x="2464420" y="3159926"/>
            <a:ext cx="12857355" cy="5852160"/>
          </a:xfrm>
        </p:spPr>
        <p:txBody>
          <a:bodyPr>
            <a:normAutofit fontScale="55000" lnSpcReduction="20000"/>
          </a:bodyPr>
          <a:lstStyle/>
          <a:p>
            <a:pPr>
              <a:defRPr/>
            </a:pPr>
            <a:r>
              <a:rPr lang="en-US" sz="9800" dirty="0"/>
              <a:t>Vitamin  C </a:t>
            </a:r>
          </a:p>
          <a:p>
            <a:pPr lvl="1">
              <a:spcBef>
                <a:spcPts val="0"/>
              </a:spcBef>
              <a:defRPr/>
            </a:pPr>
            <a:r>
              <a:rPr lang="en-US" sz="9600" dirty="0"/>
              <a:t>potent antioxidant </a:t>
            </a:r>
          </a:p>
          <a:p>
            <a:pPr lvl="1">
              <a:spcBef>
                <a:spcPts val="0"/>
              </a:spcBef>
              <a:defRPr/>
            </a:pPr>
            <a:r>
              <a:rPr lang="en-US" sz="9600" dirty="0"/>
              <a:t>support endothelium reducing permeability and microvascular dysfunction</a:t>
            </a:r>
          </a:p>
          <a:p>
            <a:pPr lvl="1">
              <a:spcBef>
                <a:spcPts val="0"/>
              </a:spcBef>
              <a:defRPr/>
            </a:pPr>
            <a:r>
              <a:rPr lang="en-US" sz="9600" dirty="0"/>
              <a:t>Co-factor in synthesis of catecholamines</a:t>
            </a:r>
          </a:p>
          <a:p>
            <a:pPr lvl="1">
              <a:spcBef>
                <a:spcPts val="0"/>
              </a:spcBef>
              <a:defRPr/>
            </a:pPr>
            <a:r>
              <a:rPr lang="en-US" sz="9600" dirty="0"/>
              <a:t>Promotes wound healing</a:t>
            </a:r>
          </a:p>
          <a:p>
            <a:pPr lvl="1">
              <a:spcBef>
                <a:spcPts val="0"/>
              </a:spcBef>
              <a:defRPr/>
            </a:pPr>
            <a:r>
              <a:rPr lang="en-US" sz="9600" dirty="0"/>
              <a:t>Multiple effects on immunity </a:t>
            </a:r>
          </a:p>
          <a:p>
            <a:pPr lvl="1">
              <a:spcBef>
                <a:spcPts val="0"/>
              </a:spcBef>
              <a:defRPr/>
            </a:pPr>
            <a:endParaRPr lang="en-US" sz="9600" dirty="0"/>
          </a:p>
          <a:p>
            <a:pPr marL="0" indent="0">
              <a:buNone/>
              <a:defRPr/>
            </a:pPr>
            <a:endParaRPr lang="en-US" dirty="0"/>
          </a:p>
        </p:txBody>
      </p:sp>
      <p:pic>
        <p:nvPicPr>
          <p:cNvPr id="4" name="image2.png"/>
          <p:cNvPicPr/>
          <p:nvPr/>
        </p:nvPicPr>
        <p:blipFill>
          <a:blip r:embed="rId3"/>
          <a:stretch>
            <a:fillRect/>
          </a:stretch>
        </p:blipFill>
        <p:spPr>
          <a:xfrm>
            <a:off x="80491" y="183761"/>
            <a:ext cx="1829854" cy="661787"/>
          </a:xfrm>
          <a:prstGeom prst="rect">
            <a:avLst/>
          </a:prstGeom>
          <a:ln w="12700">
            <a:miter lim="400000"/>
          </a:ln>
        </p:spPr>
      </p:pic>
      <p:sp>
        <p:nvSpPr>
          <p:cNvPr id="6" name="Shape 41"/>
          <p:cNvSpPr/>
          <p:nvPr/>
        </p:nvSpPr>
        <p:spPr>
          <a:xfrm>
            <a:off x="3019697" y="2069314"/>
            <a:ext cx="10609494"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7" name="Picture 2" descr="http://marhabaimportexport.com/wp-content/uploads/2013/10/sinaasapp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7684" y="270372"/>
            <a:ext cx="2284465" cy="171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53096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2407" y="2554995"/>
            <a:ext cx="10906503" cy="6223246"/>
          </a:xfrm>
          <a:prstGeom prst="rect">
            <a:avLst/>
          </a:prstGeom>
          <a:solidFill>
            <a:srgbClr val="000000"/>
          </a:solidFill>
          <a:ln w="9525">
            <a:solidFill>
              <a:schemeClr val="tx1"/>
            </a:solidFill>
            <a:miter lim="800000"/>
            <a:headEnd/>
            <a:tailEnd/>
          </a:ln>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008" y="302542"/>
            <a:ext cx="4781973" cy="18965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3981" y="9017565"/>
            <a:ext cx="5592064" cy="4334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image2.png">
            <a:extLst>
              <a:ext uri="{FF2B5EF4-FFF2-40B4-BE49-F238E27FC236}">
                <a16:creationId xmlns:a16="http://schemas.microsoft.com/office/drawing/2014/main" id="{DF21B682-2043-7C4E-AA42-9EB82B37715C}"/>
              </a:ext>
            </a:extLst>
          </p:cNvPr>
          <p:cNvPicPr/>
          <p:nvPr/>
        </p:nvPicPr>
        <p:blipFill>
          <a:blip r:embed="rId5"/>
          <a:stretch>
            <a:fillRect/>
          </a:stretch>
        </p:blipFill>
        <p:spPr>
          <a:xfrm>
            <a:off x="80491" y="183761"/>
            <a:ext cx="1829854" cy="661787"/>
          </a:xfrm>
          <a:prstGeom prst="rect">
            <a:avLst/>
          </a:prstGeom>
          <a:ln w="12700">
            <a:miter lim="400000"/>
          </a:ln>
        </p:spPr>
      </p:pic>
      <p:pic>
        <p:nvPicPr>
          <p:cNvPr id="6" name="Picture 2" descr="http://marhabaimportexport.com/wp-content/uploads/2013/10/sinaasappel.jpg">
            <a:extLst>
              <a:ext uri="{FF2B5EF4-FFF2-40B4-BE49-F238E27FC236}">
                <a16:creationId xmlns:a16="http://schemas.microsoft.com/office/drawing/2014/main" id="{C565EC0E-1E03-814B-A628-2B276AAD0B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287684" y="270372"/>
            <a:ext cx="2284465" cy="171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190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132638" y="88580"/>
            <a:ext cx="9066796" cy="3787241"/>
          </a:xfrm>
          <a:prstGeom prst="rect">
            <a:avLst/>
          </a:prstGeom>
        </p:spPr>
      </p:pic>
      <p:sp>
        <p:nvSpPr>
          <p:cNvPr id="48131" name="Content Placeholder 2"/>
          <p:cNvSpPr>
            <a:spLocks noGrp="1"/>
          </p:cNvSpPr>
          <p:nvPr>
            <p:ph idx="1"/>
          </p:nvPr>
        </p:nvSpPr>
        <p:spPr>
          <a:xfrm>
            <a:off x="2267184" y="4525909"/>
            <a:ext cx="12857355" cy="5852160"/>
          </a:xfrm>
        </p:spPr>
        <p:txBody>
          <a:bodyPr>
            <a:normAutofit/>
          </a:bodyPr>
          <a:lstStyle/>
          <a:p>
            <a:pPr marL="0" marR="0" lvl="0" indent="0" algn="l" defTabSz="1298203" rtl="0" eaLnBrk="0" fontAlgn="base" latinLnBrk="0" hangingPunct="0">
              <a:lnSpc>
                <a:spcPct val="110000"/>
              </a:lnSpc>
              <a:spcBef>
                <a:spcPct val="0"/>
              </a:spcBef>
              <a:spcAft>
                <a:spcPct val="0"/>
              </a:spcAft>
              <a:buClrTx/>
              <a:buSzTx/>
              <a:buFont typeface="Times" pitchFamily="18" charset="0"/>
              <a:buNone/>
              <a:tabLst/>
              <a:defRPr/>
            </a:pPr>
            <a:r>
              <a:rPr lang="nl-NL" sz="3982" b="1" dirty="0">
                <a:solidFill>
                  <a:srgbClr val="000080"/>
                </a:solidFill>
                <a:ea typeface="ＭＳ Ｐゴシック"/>
              </a:rPr>
              <a:t>Needs are acutely increased</a:t>
            </a:r>
          </a:p>
          <a:p>
            <a:pPr marL="690869" marR="0" lvl="1" indent="-347692" algn="l" defTabSz="1298203" rtl="0" eaLnBrk="0" fontAlgn="base" latinLnBrk="0" hangingPunct="0">
              <a:lnSpc>
                <a:spcPct val="110000"/>
              </a:lnSpc>
              <a:spcBef>
                <a:spcPct val="0"/>
              </a:spcBef>
              <a:spcAft>
                <a:spcPct val="0"/>
              </a:spcAft>
              <a:buClrTx/>
              <a:buSzPct val="66000"/>
              <a:buFont typeface="Wingdings" panose="05000000000000000000" pitchFamily="2" charset="2"/>
              <a:buChar char="Ø"/>
              <a:tabLst/>
              <a:defRPr/>
            </a:pPr>
            <a:r>
              <a:rPr lang="nl-NL" sz="3413" dirty="0">
                <a:solidFill>
                  <a:srgbClr val="000080"/>
                </a:solidFill>
                <a:ea typeface="ＭＳ Ｐゴシック"/>
              </a:rPr>
              <a:t>possible mechanisms</a:t>
            </a:r>
            <a:r>
              <a:rPr lang="nl-NL" sz="3413" i="1" dirty="0">
                <a:solidFill>
                  <a:srgbClr val="000080"/>
                </a:solidFill>
                <a:ea typeface="ＭＳ Ｐゴシック"/>
              </a:rPr>
              <a:t> </a:t>
            </a:r>
          </a:p>
          <a:p>
            <a:pPr marL="1034046" marR="0" lvl="2" indent="-338661" algn="l" defTabSz="1298203" rtl="0" eaLnBrk="0" fontAlgn="base" latinLnBrk="0" hangingPunct="0">
              <a:lnSpc>
                <a:spcPct val="110000"/>
              </a:lnSpc>
              <a:spcBef>
                <a:spcPct val="0"/>
              </a:spcBef>
              <a:spcAft>
                <a:spcPct val="0"/>
              </a:spcAft>
              <a:buClrTx/>
              <a:buSzTx/>
              <a:buFontTx/>
              <a:buChar char="–"/>
              <a:tabLst/>
              <a:defRPr/>
            </a:pPr>
            <a:r>
              <a:rPr lang="nl-NL" sz="3413" dirty="0">
                <a:solidFill>
                  <a:srgbClr val="000080"/>
                </a:solidFill>
                <a:ea typeface="ＭＳ Ｐゴシック"/>
              </a:rPr>
              <a:t>poor intake</a:t>
            </a:r>
          </a:p>
          <a:p>
            <a:pPr marL="1034046" marR="0" lvl="2" indent="-338661" algn="l" defTabSz="1298203" rtl="0" eaLnBrk="0" fontAlgn="base" latinLnBrk="0" hangingPunct="0">
              <a:lnSpc>
                <a:spcPct val="110000"/>
              </a:lnSpc>
              <a:spcBef>
                <a:spcPct val="0"/>
              </a:spcBef>
              <a:spcAft>
                <a:spcPct val="0"/>
              </a:spcAft>
              <a:buClrTx/>
              <a:buSzTx/>
              <a:buFontTx/>
              <a:buChar char="–"/>
              <a:tabLst/>
              <a:defRPr/>
            </a:pPr>
            <a:r>
              <a:rPr lang="nl-NL" sz="3413" dirty="0">
                <a:solidFill>
                  <a:srgbClr val="000080"/>
                </a:solidFill>
                <a:ea typeface="ＭＳ Ｐゴシック"/>
              </a:rPr>
              <a:t>underlying disease</a:t>
            </a:r>
          </a:p>
          <a:p>
            <a:pPr marL="1034046" marR="0" lvl="2" indent="-338661" algn="l" defTabSz="1298203" rtl="0" eaLnBrk="0" fontAlgn="base" latinLnBrk="0" hangingPunct="0">
              <a:lnSpc>
                <a:spcPct val="110000"/>
              </a:lnSpc>
              <a:spcBef>
                <a:spcPct val="0"/>
              </a:spcBef>
              <a:spcAft>
                <a:spcPct val="0"/>
              </a:spcAft>
              <a:buClrTx/>
              <a:buSzTx/>
              <a:buFontTx/>
              <a:buChar char="–"/>
              <a:tabLst/>
              <a:defRPr/>
            </a:pPr>
            <a:r>
              <a:rPr lang="nl-NL" sz="3413" dirty="0">
                <a:solidFill>
                  <a:srgbClr val="000080"/>
                </a:solidFill>
                <a:ea typeface="ＭＳ Ｐゴシック"/>
              </a:rPr>
              <a:t>redistribution into cells</a:t>
            </a:r>
          </a:p>
          <a:p>
            <a:pPr marL="1034046" marR="0" lvl="2" indent="-338661" algn="l" defTabSz="1298203" rtl="0" eaLnBrk="0" fontAlgn="base" latinLnBrk="0" hangingPunct="0">
              <a:lnSpc>
                <a:spcPct val="110000"/>
              </a:lnSpc>
              <a:spcBef>
                <a:spcPct val="0"/>
              </a:spcBef>
              <a:spcAft>
                <a:spcPct val="0"/>
              </a:spcAft>
              <a:buClrTx/>
              <a:buSzTx/>
              <a:buFontTx/>
              <a:buChar char="–"/>
              <a:tabLst/>
              <a:defRPr/>
            </a:pPr>
            <a:r>
              <a:rPr lang="nl-NL" sz="3413" dirty="0">
                <a:solidFill>
                  <a:srgbClr val="000080"/>
                </a:solidFill>
                <a:ea typeface="ＭＳ Ｐゴシック"/>
              </a:rPr>
              <a:t>consumption </a:t>
            </a:r>
            <a:r>
              <a:rPr lang="nl-NL" sz="3413" dirty="0">
                <a:solidFill>
                  <a:srgbClr val="000080"/>
                </a:solidFill>
                <a:ea typeface="ＭＳ Ｐゴシック"/>
                <a:sym typeface="Symbol"/>
              </a:rPr>
              <a:t></a:t>
            </a:r>
            <a:endParaRPr lang="nl-NL" sz="3413" dirty="0">
              <a:solidFill>
                <a:srgbClr val="000080"/>
              </a:solidFill>
              <a:ea typeface="ＭＳ Ｐゴシック"/>
            </a:endParaRPr>
          </a:p>
          <a:p>
            <a:pPr marL="1034046" marR="0" lvl="2" indent="-338661" algn="l" defTabSz="1298203" rtl="0" eaLnBrk="0" fontAlgn="base" latinLnBrk="0" hangingPunct="0">
              <a:lnSpc>
                <a:spcPct val="110000"/>
              </a:lnSpc>
              <a:spcBef>
                <a:spcPct val="0"/>
              </a:spcBef>
              <a:spcAft>
                <a:spcPct val="0"/>
              </a:spcAft>
              <a:buClrTx/>
              <a:buSzTx/>
              <a:buFontTx/>
              <a:buChar char="–"/>
              <a:tabLst/>
              <a:defRPr/>
            </a:pPr>
            <a:r>
              <a:rPr lang="nl-NL" sz="3413" dirty="0">
                <a:solidFill>
                  <a:srgbClr val="000080"/>
                </a:solidFill>
                <a:ea typeface="ＭＳ Ｐゴシック"/>
              </a:rPr>
              <a:t>recycling </a:t>
            </a:r>
            <a:r>
              <a:rPr lang="nl-NL" sz="3413" dirty="0">
                <a:solidFill>
                  <a:srgbClr val="000080"/>
                </a:solidFill>
                <a:ea typeface="ＭＳ Ｐゴシック"/>
                <a:sym typeface="Symbol"/>
              </a:rPr>
              <a:t></a:t>
            </a:r>
            <a:r>
              <a:rPr lang="nl-NL" sz="3413" dirty="0">
                <a:solidFill>
                  <a:srgbClr val="000080"/>
                </a:solidFill>
                <a:ea typeface="ＭＳ Ｐゴシック"/>
              </a:rPr>
              <a:t> </a:t>
            </a:r>
          </a:p>
          <a:p>
            <a:pPr marL="1034046" marR="0" lvl="2" indent="-338661" algn="l" defTabSz="1298203" rtl="0" eaLnBrk="0" fontAlgn="base" latinLnBrk="0" hangingPunct="0">
              <a:lnSpc>
                <a:spcPct val="110000"/>
              </a:lnSpc>
              <a:spcBef>
                <a:spcPct val="0"/>
              </a:spcBef>
              <a:spcAft>
                <a:spcPct val="0"/>
              </a:spcAft>
              <a:buClrTx/>
              <a:buSzTx/>
              <a:buFontTx/>
              <a:buChar char="–"/>
              <a:tabLst/>
              <a:defRPr/>
            </a:pPr>
            <a:r>
              <a:rPr lang="nl-NL" sz="3413" dirty="0">
                <a:solidFill>
                  <a:srgbClr val="000080"/>
                </a:solidFill>
                <a:ea typeface="ＭＳ Ｐゴシック"/>
              </a:rPr>
              <a:t>renal loss </a:t>
            </a:r>
            <a:r>
              <a:rPr lang="nl-NL" sz="3413" dirty="0">
                <a:solidFill>
                  <a:srgbClr val="000080"/>
                </a:solidFill>
                <a:ea typeface="ＭＳ Ｐゴシック"/>
                <a:sym typeface="Symbol"/>
              </a:rPr>
              <a:t> (glomerular hyperfiltration)</a:t>
            </a:r>
            <a:endParaRPr lang="nl-NL" sz="3413" dirty="0">
              <a:solidFill>
                <a:srgbClr val="000080"/>
              </a:solidFill>
              <a:ea typeface="ＭＳ Ｐゴシック"/>
            </a:endParaRPr>
          </a:p>
          <a:p>
            <a:pPr marL="0" indent="0">
              <a:buNone/>
              <a:defRPr/>
            </a:pPr>
            <a:endParaRPr lang="en-US" dirty="0"/>
          </a:p>
        </p:txBody>
      </p:sp>
      <p:pic>
        <p:nvPicPr>
          <p:cNvPr id="4" name="image2.png"/>
          <p:cNvPicPr/>
          <p:nvPr/>
        </p:nvPicPr>
        <p:blipFill>
          <a:blip r:embed="rId4"/>
          <a:stretch>
            <a:fillRect/>
          </a:stretch>
        </p:blipFill>
        <p:spPr>
          <a:xfrm>
            <a:off x="80491" y="183761"/>
            <a:ext cx="1829854" cy="661787"/>
          </a:xfrm>
          <a:prstGeom prst="rect">
            <a:avLst/>
          </a:prstGeom>
          <a:ln w="12700">
            <a:miter lim="400000"/>
          </a:ln>
        </p:spPr>
      </p:pic>
      <p:pic>
        <p:nvPicPr>
          <p:cNvPr id="7" name="Picture 2" descr="http://marhabaimportexport.com/wp-content/uploads/2013/10/sinaasapp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74374" y="237624"/>
            <a:ext cx="2284465" cy="171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6547" y="3901440"/>
            <a:ext cx="5059375" cy="418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916722" y="8747907"/>
            <a:ext cx="2843561"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err="1">
                <a:ln>
                  <a:noFill/>
                </a:ln>
                <a:solidFill>
                  <a:srgbClr val="535353"/>
                </a:solidFill>
                <a:effectLst/>
                <a:uFillTx/>
                <a:latin typeface="+mn-lt"/>
                <a:ea typeface="+mn-ea"/>
                <a:cs typeface="+mn-cs"/>
                <a:sym typeface="Helvetica"/>
              </a:rPr>
              <a:t>Carr</a:t>
            </a:r>
            <a:r>
              <a:rPr kumimoji="0" lang="en-CA" sz="1800" b="0" i="0" u="none" strike="noStrike" cap="none" spc="0" normalizeH="0" baseline="0" dirty="0">
                <a:ln>
                  <a:noFill/>
                </a:ln>
                <a:solidFill>
                  <a:srgbClr val="535353"/>
                </a:solidFill>
                <a:effectLst/>
                <a:uFillTx/>
                <a:latin typeface="+mn-lt"/>
                <a:ea typeface="+mn-ea"/>
                <a:cs typeface="+mn-cs"/>
                <a:sym typeface="Helvetica"/>
              </a:rPr>
              <a:t> </a:t>
            </a:r>
            <a:r>
              <a:rPr kumimoji="0" lang="en-CA" sz="1800" b="0" i="0" u="none" strike="noStrike" cap="none" spc="0" normalizeH="0" baseline="0" dirty="0" err="1">
                <a:ln>
                  <a:noFill/>
                </a:ln>
                <a:solidFill>
                  <a:srgbClr val="535353"/>
                </a:solidFill>
                <a:effectLst/>
                <a:uFillTx/>
                <a:latin typeface="+mn-lt"/>
                <a:ea typeface="+mn-ea"/>
                <a:cs typeface="+mn-cs"/>
                <a:sym typeface="Helvetica"/>
              </a:rPr>
              <a:t>Crit</a:t>
            </a:r>
            <a:r>
              <a:rPr kumimoji="0" lang="en-CA" sz="1800" b="0" i="0" u="none" strike="noStrike" cap="none" spc="0" normalizeH="0" dirty="0">
                <a:ln>
                  <a:noFill/>
                </a:ln>
                <a:solidFill>
                  <a:srgbClr val="535353"/>
                </a:solidFill>
                <a:effectLst/>
                <a:uFillTx/>
                <a:latin typeface="+mn-lt"/>
                <a:ea typeface="+mn-ea"/>
                <a:cs typeface="+mn-cs"/>
                <a:sym typeface="Helvetica"/>
              </a:rPr>
              <a:t> Care 2017</a:t>
            </a:r>
            <a:endParaRPr kumimoji="0" lang="en-CA" sz="1800" b="0" i="0" u="none" strike="noStrike" cap="none" spc="0" normalizeH="0" baseline="0" dirty="0">
              <a:ln>
                <a:noFill/>
              </a:ln>
              <a:solidFill>
                <a:srgbClr val="535353"/>
              </a:solidFill>
              <a:effectLst/>
              <a:uFillTx/>
              <a:latin typeface="+mn-lt"/>
              <a:ea typeface="+mn-ea"/>
              <a:cs typeface="+mn-cs"/>
              <a:sym typeface="Helvetica"/>
            </a:endParaRPr>
          </a:p>
        </p:txBody>
      </p:sp>
      <p:cxnSp>
        <p:nvCxnSpPr>
          <p:cNvPr id="9" name="Rechte verbindingslijn 5"/>
          <p:cNvCxnSpPr/>
          <p:nvPr/>
        </p:nvCxnSpPr>
        <p:spPr bwMode="auto">
          <a:xfrm>
            <a:off x="11683801" y="5997378"/>
            <a:ext cx="4359818" cy="27829"/>
          </a:xfrm>
          <a:prstGeom prst="line">
            <a:avLst/>
          </a:prstGeom>
          <a:solidFill>
            <a:schemeClr val="accent1"/>
          </a:solidFill>
          <a:ln w="28575" cap="flat" cmpd="sng" algn="ctr">
            <a:solidFill>
              <a:srgbClr val="C0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857263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a:bodyPr>
          <a:lstStyle/>
          <a:p>
            <a:r>
              <a:rPr lang="en-CA" altLang="en-US" sz="4800" b="1" cap="none" dirty="0">
                <a:latin typeface="Helvetica Neue"/>
              </a:rPr>
              <a:t>Phase I </a:t>
            </a:r>
            <a:r>
              <a:rPr lang="en-CA" altLang="en-US" sz="4800" b="1" cap="none" dirty="0" err="1">
                <a:latin typeface="Helvetica Neue"/>
              </a:rPr>
              <a:t>Vit</a:t>
            </a:r>
            <a:r>
              <a:rPr lang="en-CA" altLang="en-US" sz="4800" b="1" cap="none" dirty="0">
                <a:latin typeface="Helvetica Neue"/>
              </a:rPr>
              <a:t> C dosing study in Sepsis</a:t>
            </a:r>
          </a:p>
        </p:txBody>
      </p:sp>
      <p:sp>
        <p:nvSpPr>
          <p:cNvPr id="69635" name="TextBox 3"/>
          <p:cNvSpPr txBox="1">
            <a:spLocks noChangeArrowheads="1"/>
          </p:cNvSpPr>
          <p:nvPr/>
        </p:nvSpPr>
        <p:spPr bwMode="auto">
          <a:xfrm>
            <a:off x="2483819" y="4410834"/>
            <a:ext cx="2817707" cy="4862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2560" dirty="0"/>
              <a:t>31 septic patients</a:t>
            </a:r>
          </a:p>
        </p:txBody>
      </p:sp>
      <p:grpSp>
        <p:nvGrpSpPr>
          <p:cNvPr id="69636" name="Group 10"/>
          <p:cNvGrpSpPr>
            <a:grpSpLocks/>
          </p:cNvGrpSpPr>
          <p:nvPr/>
        </p:nvGrpSpPr>
        <p:grpSpPr bwMode="auto">
          <a:xfrm>
            <a:off x="5527304" y="3793066"/>
            <a:ext cx="1950720" cy="1517227"/>
            <a:chOff x="2743200" y="2667000"/>
            <a:chExt cx="1371600" cy="1066800"/>
          </a:xfrm>
        </p:grpSpPr>
        <p:sp>
          <p:nvSpPr>
            <p:cNvPr id="5" name="Oval 4"/>
            <p:cNvSpPr/>
            <p:nvPr/>
          </p:nvSpPr>
          <p:spPr>
            <a:xfrm>
              <a:off x="2743200" y="2667000"/>
              <a:ext cx="1371600" cy="1066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5120"/>
            </a:p>
          </p:txBody>
        </p:sp>
        <p:sp>
          <p:nvSpPr>
            <p:cNvPr id="7" name="Rectangle 6"/>
            <p:cNvSpPr/>
            <p:nvPr/>
          </p:nvSpPr>
          <p:spPr>
            <a:xfrm>
              <a:off x="3113859" y="2738735"/>
              <a:ext cx="630281" cy="895918"/>
            </a:xfrm>
            <a:prstGeom prst="rect">
              <a:avLst/>
            </a:prstGeom>
            <a:noFill/>
          </p:spPr>
          <p:txBody>
            <a:bodyPr wrap="none">
              <a:spAutoFit/>
            </a:bodyPr>
            <a:lstStyle/>
            <a:p>
              <a:pPr algn="ctr">
                <a:defRPr/>
              </a:pPr>
              <a:r>
                <a:rPr lang="en-US" sz="7680" b="1" dirty="0">
                  <a:ln w="6600">
                    <a:solidFill>
                      <a:schemeClr val="accent2"/>
                    </a:solidFill>
                    <a:prstDash val="solid"/>
                  </a:ln>
                  <a:solidFill>
                    <a:srgbClr val="FFFFFF"/>
                  </a:solidFill>
                  <a:effectLst>
                    <a:outerShdw dist="38100" dir="2700000" algn="tl" rotWithShape="0">
                      <a:schemeClr val="accent2"/>
                    </a:outerShdw>
                  </a:effectLst>
                </a:rPr>
                <a:t>R</a:t>
              </a:r>
            </a:p>
          </p:txBody>
        </p:sp>
      </p:grpSp>
      <p:sp>
        <p:nvSpPr>
          <p:cNvPr id="69637" name="TextBox 7"/>
          <p:cNvSpPr txBox="1">
            <a:spLocks noChangeArrowheads="1"/>
          </p:cNvSpPr>
          <p:nvPr/>
        </p:nvSpPr>
        <p:spPr bwMode="auto">
          <a:xfrm>
            <a:off x="7803144" y="2817708"/>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2560" dirty="0"/>
              <a:t>Placebo</a:t>
            </a:r>
          </a:p>
        </p:txBody>
      </p:sp>
      <p:sp>
        <p:nvSpPr>
          <p:cNvPr id="69638" name="TextBox 8"/>
          <p:cNvSpPr txBox="1">
            <a:spLocks noChangeArrowheads="1"/>
          </p:cNvSpPr>
          <p:nvPr/>
        </p:nvSpPr>
        <p:spPr bwMode="auto">
          <a:xfrm>
            <a:off x="7949901" y="4289779"/>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2560" dirty="0"/>
              <a:t>Low dose (50 mg/kg/day)</a:t>
            </a:r>
          </a:p>
        </p:txBody>
      </p:sp>
      <p:sp>
        <p:nvSpPr>
          <p:cNvPr id="69639" name="TextBox 9"/>
          <p:cNvSpPr txBox="1">
            <a:spLocks noChangeArrowheads="1"/>
          </p:cNvSpPr>
          <p:nvPr/>
        </p:nvSpPr>
        <p:spPr bwMode="auto">
          <a:xfrm>
            <a:off x="7803144" y="5642188"/>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2560" dirty="0"/>
              <a:t>High dose (200mg/kg/day)</a:t>
            </a:r>
          </a:p>
        </p:txBody>
      </p:sp>
      <p:sp>
        <p:nvSpPr>
          <p:cNvPr id="12" name="Right Arrow 11"/>
          <p:cNvSpPr/>
          <p:nvPr/>
        </p:nvSpPr>
        <p:spPr>
          <a:xfrm rot="19490923">
            <a:off x="6990344" y="3278294"/>
            <a:ext cx="704427" cy="514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5120"/>
          </a:p>
        </p:txBody>
      </p:sp>
      <p:sp>
        <p:nvSpPr>
          <p:cNvPr id="13" name="Right Arrow 12"/>
          <p:cNvSpPr/>
          <p:nvPr/>
        </p:nvSpPr>
        <p:spPr>
          <a:xfrm>
            <a:off x="7523180" y="4382348"/>
            <a:ext cx="496711" cy="514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5120"/>
          </a:p>
        </p:txBody>
      </p:sp>
      <p:sp>
        <p:nvSpPr>
          <p:cNvPr id="14" name="Right Arrow 13"/>
          <p:cNvSpPr/>
          <p:nvPr/>
        </p:nvSpPr>
        <p:spPr>
          <a:xfrm rot="2309866">
            <a:off x="7044531" y="5285459"/>
            <a:ext cx="704427" cy="5441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5120"/>
          </a:p>
        </p:txBody>
      </p:sp>
      <p:sp>
        <p:nvSpPr>
          <p:cNvPr id="15" name="Right Brace 14"/>
          <p:cNvSpPr/>
          <p:nvPr/>
        </p:nvSpPr>
        <p:spPr>
          <a:xfrm>
            <a:off x="11921331" y="2817707"/>
            <a:ext cx="1083733" cy="3793067"/>
          </a:xfrm>
          <a:prstGeom prst="rightBrace">
            <a:avLst/>
          </a:prstGeom>
          <a:ln w="603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sz="5120"/>
          </a:p>
        </p:txBody>
      </p:sp>
      <p:sp>
        <p:nvSpPr>
          <p:cNvPr id="69644" name="TextBox 15"/>
          <p:cNvSpPr txBox="1">
            <a:spLocks noChangeArrowheads="1"/>
          </p:cNvSpPr>
          <p:nvPr/>
        </p:nvSpPr>
        <p:spPr bwMode="auto">
          <a:xfrm>
            <a:off x="13113438" y="3684694"/>
            <a:ext cx="2275245" cy="166814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2560" dirty="0"/>
              <a:t>Plasma levels</a:t>
            </a:r>
          </a:p>
          <a:p>
            <a:pPr>
              <a:spcBef>
                <a:spcPct val="0"/>
              </a:spcBef>
              <a:buFontTx/>
              <a:buNone/>
            </a:pPr>
            <a:r>
              <a:rPr lang="en-CA" altLang="en-US" sz="2560" dirty="0"/>
              <a:t>SOFA</a:t>
            </a:r>
          </a:p>
          <a:p>
            <a:pPr>
              <a:spcBef>
                <a:spcPct val="0"/>
              </a:spcBef>
              <a:buFontTx/>
              <a:buNone/>
            </a:pPr>
            <a:r>
              <a:rPr lang="en-CA" altLang="en-US" sz="2560" dirty="0"/>
              <a:t>Other biomarkers</a:t>
            </a:r>
          </a:p>
        </p:txBody>
      </p:sp>
      <p:sp>
        <p:nvSpPr>
          <p:cNvPr id="69645" name="Slide Number Placeholder 1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98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1056623" indent="-406394">
              <a:spcBef>
                <a:spcPct val="20000"/>
              </a:spcBef>
              <a:buChar char="–"/>
              <a:defRPr sz="3413">
                <a:solidFill>
                  <a:schemeClr val="tx1"/>
                </a:solidFill>
                <a:latin typeface="Arial" panose="020B0604020202020204" pitchFamily="34" charset="0"/>
                <a:ea typeface="Arial" panose="020B0604020202020204" pitchFamily="34" charset="0"/>
                <a:cs typeface="Arial" panose="020B0604020202020204" pitchFamily="34" charset="0"/>
              </a:defRPr>
            </a:lvl2pPr>
            <a:lvl3pPr marL="1625575" indent="-325115">
              <a:spcBef>
                <a:spcPct val="20000"/>
              </a:spcBef>
              <a:buChar char="•"/>
              <a:defRPr sz="2844">
                <a:solidFill>
                  <a:schemeClr val="tx1"/>
                </a:solidFill>
                <a:latin typeface="Arial" panose="020B0604020202020204" pitchFamily="34" charset="0"/>
                <a:ea typeface="Arial" panose="020B0604020202020204" pitchFamily="34" charset="0"/>
                <a:cs typeface="Arial" panose="020B0604020202020204" pitchFamily="34" charset="0"/>
              </a:defRPr>
            </a:lvl3pPr>
            <a:lvl4pPr marL="2275804" indent="-325115">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926034" indent="-325115">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3576264" indent="-325115"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4226494" indent="-325115"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4876724" indent="-325115"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5526954" indent="-325115"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2AD6D17B-4AFA-4657-971F-40BEBD345985}" type="slidenum">
              <a:rPr lang="en-US" altLang="en-US" sz="1991"/>
              <a:pPr>
                <a:spcBef>
                  <a:spcPct val="0"/>
                </a:spcBef>
                <a:buFontTx/>
                <a:buNone/>
              </a:pPr>
              <a:t>45</a:t>
            </a:fld>
            <a:endParaRPr lang="en-US" altLang="en-US" sz="1991"/>
          </a:p>
        </p:txBody>
      </p:sp>
      <p:sp>
        <p:nvSpPr>
          <p:cNvPr id="17" name="TextBox 16"/>
          <p:cNvSpPr txBox="1"/>
          <p:nvPr/>
        </p:nvSpPr>
        <p:spPr>
          <a:xfrm>
            <a:off x="11321594" y="8886754"/>
            <a:ext cx="5211683"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800" dirty="0">
                <a:solidFill>
                  <a:schemeClr val="tx1"/>
                </a:solidFill>
              </a:rPr>
              <a:t>Fowler et al. J Translational Medicine 2014;12:32</a:t>
            </a:r>
          </a:p>
        </p:txBody>
      </p:sp>
      <p:pic>
        <p:nvPicPr>
          <p:cNvPr id="18" name="Picture 2" descr="http://marhabaimportexport.com/wp-content/uploads/2013/10/sinaasapp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3154" y="592459"/>
            <a:ext cx="2284465" cy="171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2.png"/>
          <p:cNvPicPr/>
          <p:nvPr/>
        </p:nvPicPr>
        <p:blipFill>
          <a:blip r:embed="rId3"/>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26676842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erry\AppData\Local\Temp\Low\Domino Web Access\49\Ascorbate (wid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27" r="3898" b="1744"/>
          <a:stretch/>
        </p:blipFill>
        <p:spPr bwMode="auto">
          <a:xfrm>
            <a:off x="3143092" y="1625600"/>
            <a:ext cx="10770920" cy="7180612"/>
          </a:xfrm>
          <a:prstGeom prst="rect">
            <a:avLst/>
          </a:prstGeom>
          <a:noFill/>
          <a:ln w="28575">
            <a:solidFill>
              <a:srgbClr val="FFC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48095" y="433493"/>
            <a:ext cx="7031092" cy="830997"/>
          </a:xfrm>
          <a:prstGeom prst="rect">
            <a:avLst/>
          </a:prstGeom>
          <a:noFill/>
        </p:spPr>
        <p:txBody>
          <a:bodyPr wrap="none" rtlCol="0">
            <a:spAutoFit/>
          </a:bodyPr>
          <a:lstStyle/>
          <a:p>
            <a:r>
              <a:rPr lang="en-US" sz="4800" dirty="0">
                <a:solidFill>
                  <a:schemeClr val="tx1"/>
                </a:solidFill>
                <a:effectLst>
                  <a:outerShdw blurRad="38100" dist="38100" dir="2700000" algn="tl">
                    <a:srgbClr val="000000">
                      <a:alpha val="43137"/>
                    </a:srgbClr>
                  </a:outerShdw>
                </a:effectLst>
                <a:latin typeface="+mj-lt"/>
              </a:rPr>
              <a:t>Plasma Vitamin C Levels</a:t>
            </a:r>
          </a:p>
        </p:txBody>
      </p:sp>
      <p:cxnSp>
        <p:nvCxnSpPr>
          <p:cNvPr id="7" name="Straight Connector 6"/>
          <p:cNvCxnSpPr/>
          <p:nvPr/>
        </p:nvCxnSpPr>
        <p:spPr>
          <a:xfrm flipV="1">
            <a:off x="4118452" y="5353432"/>
            <a:ext cx="10182885" cy="119421"/>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477711" y="8982656"/>
            <a:ext cx="5211683"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800" dirty="0">
                <a:solidFill>
                  <a:schemeClr val="tx1"/>
                </a:solidFill>
              </a:rPr>
              <a:t>Fowler et al. J Translational Medicine 2014;12:32</a:t>
            </a:r>
          </a:p>
        </p:txBody>
      </p:sp>
      <p:pic>
        <p:nvPicPr>
          <p:cNvPr id="9" name="image2.png"/>
          <p:cNvPicPr/>
          <p:nvPr/>
        </p:nvPicPr>
        <p:blipFill>
          <a:blip r:embed="rId3"/>
          <a:stretch>
            <a:fillRect/>
          </a:stretch>
        </p:blipFill>
        <p:spPr>
          <a:xfrm>
            <a:off x="131029" y="147436"/>
            <a:ext cx="1829909" cy="661807"/>
          </a:xfrm>
          <a:prstGeom prst="rect">
            <a:avLst/>
          </a:prstGeom>
          <a:ln w="12700">
            <a:miter lim="400000"/>
          </a:ln>
        </p:spPr>
      </p:pic>
      <p:pic>
        <p:nvPicPr>
          <p:cNvPr id="8" name="Picture 2" descr="http://marhabaimportexport.com/wp-content/uploads/2013/10/sinaasapp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24111" y="226472"/>
            <a:ext cx="2284465" cy="171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33850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CITRIS - ALI Grant Materials\Figures\SOFA score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88" r="4164" b="1"/>
          <a:stretch/>
        </p:blipFill>
        <p:spPr bwMode="auto">
          <a:xfrm>
            <a:off x="1704914" y="1449657"/>
            <a:ext cx="7773623" cy="6283057"/>
          </a:xfrm>
          <a:prstGeom prst="rect">
            <a:avLst/>
          </a:prstGeom>
          <a:noFill/>
          <a:ln w="28575">
            <a:solidFill>
              <a:srgbClr val="FFC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98712" y="514164"/>
            <a:ext cx="13188226"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b="1" dirty="0">
                <a:solidFill>
                  <a:schemeClr val="tx1"/>
                </a:solidFill>
                <a:latin typeface="+mj-lt"/>
              </a:rPr>
              <a:t>EFFECT on Organ Failure and other Mechanistic Endpoints</a:t>
            </a:r>
          </a:p>
        </p:txBody>
      </p:sp>
      <p:sp>
        <p:nvSpPr>
          <p:cNvPr id="8" name="TextBox 7"/>
          <p:cNvSpPr txBox="1"/>
          <p:nvPr/>
        </p:nvSpPr>
        <p:spPr>
          <a:xfrm>
            <a:off x="11343897" y="9120930"/>
            <a:ext cx="5211683"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1800" dirty="0">
                <a:solidFill>
                  <a:schemeClr val="tx1"/>
                </a:solidFill>
              </a:rPr>
              <a:t>Fowler et al. J Translational Medicine 2014;12:32</a:t>
            </a:r>
          </a:p>
        </p:txBody>
      </p:sp>
      <p:sp>
        <p:nvSpPr>
          <p:cNvPr id="2" name="TextBox 1"/>
          <p:cNvSpPr txBox="1"/>
          <p:nvPr/>
        </p:nvSpPr>
        <p:spPr>
          <a:xfrm>
            <a:off x="10203366" y="3858310"/>
            <a:ext cx="7058722" cy="25648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kumimoji="0" lang="en-CA" sz="3200" b="0" i="0" u="none" strike="noStrike" cap="none" spc="0" normalizeH="0" baseline="0" dirty="0">
                <a:ln>
                  <a:noFill/>
                </a:ln>
                <a:solidFill>
                  <a:srgbClr val="535353"/>
                </a:solidFill>
                <a:effectLst/>
                <a:uFillTx/>
                <a:sym typeface="Helvetica"/>
              </a:rPr>
              <a:t>+ Reduced CRP and PCT (markers</a:t>
            </a:r>
            <a:r>
              <a:rPr kumimoji="0" lang="en-CA" sz="3200" b="0" i="0" u="none" strike="noStrike" cap="none" spc="0" normalizeH="0" dirty="0">
                <a:ln>
                  <a:noFill/>
                </a:ln>
                <a:solidFill>
                  <a:srgbClr val="535353"/>
                </a:solidFill>
                <a:effectLst/>
                <a:uFillTx/>
                <a:sym typeface="Helvetica"/>
              </a:rPr>
              <a:t> of inflammation)</a:t>
            </a:r>
            <a:r>
              <a:rPr kumimoji="0" lang="en-CA" sz="3200" b="0" i="0" u="none" strike="noStrike" cap="none" spc="0" normalizeH="0" baseline="0" dirty="0">
                <a:ln>
                  <a:noFill/>
                </a:ln>
                <a:solidFill>
                  <a:srgbClr val="535353"/>
                </a:solidFill>
                <a:effectLst/>
                <a:uFillTx/>
                <a:sym typeface="Helvetica"/>
              </a:rPr>
              <a:t> </a:t>
            </a:r>
          </a:p>
          <a:p>
            <a:pPr marR="0" algn="l" defTabSz="584200" rtl="0" fontAlgn="auto" latinLnBrk="1" hangingPunct="0">
              <a:lnSpc>
                <a:spcPct val="100000"/>
              </a:lnSpc>
              <a:spcBef>
                <a:spcPts val="0"/>
              </a:spcBef>
              <a:spcAft>
                <a:spcPts val="0"/>
              </a:spcAft>
              <a:buClrTx/>
              <a:buSzTx/>
              <a:tabLst/>
            </a:pPr>
            <a:r>
              <a:rPr lang="en-CA" sz="3200" dirty="0"/>
              <a:t>+ Reduced </a:t>
            </a:r>
            <a:r>
              <a:rPr kumimoji="0" lang="en-CA" sz="3200" b="0" i="0" u="none" strike="noStrike" cap="none" spc="0" normalizeH="0" baseline="0" dirty="0" err="1">
                <a:ln>
                  <a:noFill/>
                </a:ln>
                <a:solidFill>
                  <a:srgbClr val="535353"/>
                </a:solidFill>
                <a:effectLst/>
                <a:uFillTx/>
                <a:sym typeface="Helvetica"/>
              </a:rPr>
              <a:t>Thrombomodulin</a:t>
            </a:r>
            <a:r>
              <a:rPr kumimoji="0" lang="en-CA" sz="3200" b="0" i="0" u="none" strike="noStrike" cap="none" spc="0" normalizeH="0" dirty="0">
                <a:ln>
                  <a:noFill/>
                </a:ln>
                <a:solidFill>
                  <a:srgbClr val="535353"/>
                </a:solidFill>
                <a:effectLst/>
                <a:uFillTx/>
                <a:sym typeface="Helvetica"/>
              </a:rPr>
              <a:t> (marker of vascular injury)</a:t>
            </a:r>
            <a:endParaRPr kumimoji="0" lang="en-CA" sz="3200" b="0" i="0" u="none" strike="noStrike" cap="none" spc="0" normalizeH="0" baseline="0" dirty="0">
              <a:ln>
                <a:noFill/>
              </a:ln>
              <a:solidFill>
                <a:srgbClr val="535353"/>
              </a:solidFill>
              <a:effectLst/>
              <a:uFillTx/>
              <a:sym typeface="Helvetica"/>
            </a:endParaRPr>
          </a:p>
          <a:p>
            <a:pPr marL="571500" marR="0" indent="-5715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CA" sz="3200" b="0" i="0" u="none" strike="noStrike" cap="none" spc="0" normalizeH="0" baseline="0" dirty="0">
              <a:ln>
                <a:noFill/>
              </a:ln>
              <a:solidFill>
                <a:srgbClr val="535353"/>
              </a:solidFill>
              <a:effectLst/>
              <a:uFillTx/>
              <a:sym typeface="Helvetica"/>
            </a:endParaRPr>
          </a:p>
        </p:txBody>
      </p:sp>
      <p:pic>
        <p:nvPicPr>
          <p:cNvPr id="9" name="image2.png"/>
          <p:cNvPicPr/>
          <p:nvPr/>
        </p:nvPicPr>
        <p:blipFill>
          <a:blip r:embed="rId3"/>
          <a:stretch>
            <a:fillRect/>
          </a:stretch>
        </p:blipFill>
        <p:spPr>
          <a:xfrm>
            <a:off x="131029" y="147436"/>
            <a:ext cx="1829909" cy="661807"/>
          </a:xfrm>
          <a:prstGeom prst="rect">
            <a:avLst/>
          </a:prstGeom>
          <a:ln w="12700">
            <a:miter lim="400000"/>
          </a:ln>
        </p:spPr>
      </p:pic>
      <p:sp>
        <p:nvSpPr>
          <p:cNvPr id="3" name="Rectangle 2"/>
          <p:cNvSpPr/>
          <p:nvPr/>
        </p:nvSpPr>
        <p:spPr>
          <a:xfrm>
            <a:off x="5586761" y="8040695"/>
            <a:ext cx="8073483" cy="656590"/>
          </a:xfrm>
          <a:prstGeom prst="rect">
            <a:avLst/>
          </a:prstGeom>
          <a:solidFill>
            <a:schemeClr val="tx1">
              <a:lumMod val="50000"/>
            </a:schemeClr>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a:ln>
                  <a:noFill/>
                </a:ln>
                <a:solidFill>
                  <a:schemeClr val="bg1"/>
                </a:solidFill>
                <a:effectLst/>
                <a:uFillTx/>
                <a:latin typeface="+mn-lt"/>
                <a:ea typeface="+mn-ea"/>
                <a:cs typeface="+mn-cs"/>
                <a:sym typeface="Helvetica"/>
              </a:rPr>
              <a:t>Await results of Phase II trial!</a:t>
            </a:r>
          </a:p>
        </p:txBody>
      </p:sp>
      <p:pic>
        <p:nvPicPr>
          <p:cNvPr id="10" name="Picture 2" descr="http://marhabaimportexport.com/wp-content/uploads/2013/10/sinaasapp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71115" y="1384182"/>
            <a:ext cx="2284465" cy="171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cap="none" dirty="0">
                <a:solidFill>
                  <a:srgbClr val="0000FF"/>
                </a:solidFill>
                <a:latin typeface="+mj-lt"/>
              </a:rPr>
              <a:t>Hydrocortisone, Vitamin C and Thiamine </a:t>
            </a:r>
            <a:br>
              <a:rPr lang="en-CA" sz="4000" cap="none" dirty="0">
                <a:solidFill>
                  <a:srgbClr val="0000FF"/>
                </a:solidFill>
                <a:latin typeface="+mj-lt"/>
              </a:rPr>
            </a:br>
            <a:r>
              <a:rPr lang="en-CA" sz="4000" cap="none" dirty="0">
                <a:solidFill>
                  <a:srgbClr val="0000FF"/>
                </a:solidFill>
                <a:latin typeface="+mj-lt"/>
              </a:rPr>
              <a:t>for the Treatment of Severe Sepsis and Septic Shock: </a:t>
            </a:r>
            <a:br>
              <a:rPr lang="en-CA" sz="4000" cap="none" dirty="0">
                <a:solidFill>
                  <a:srgbClr val="0000FF"/>
                </a:solidFill>
                <a:latin typeface="+mj-lt"/>
              </a:rPr>
            </a:br>
            <a:r>
              <a:rPr lang="en-CA" sz="4000" cap="none" dirty="0">
                <a:solidFill>
                  <a:srgbClr val="0000FF"/>
                </a:solidFill>
                <a:latin typeface="+mj-lt"/>
              </a:rPr>
              <a:t>A Retrospective Before-After Single Center Study</a:t>
            </a:r>
          </a:p>
        </p:txBody>
      </p:sp>
      <p:sp>
        <p:nvSpPr>
          <p:cNvPr id="3" name="Text Placeholder 2"/>
          <p:cNvSpPr>
            <a:spLocks noGrp="1"/>
          </p:cNvSpPr>
          <p:nvPr>
            <p:ph type="body" idx="1"/>
          </p:nvPr>
        </p:nvSpPr>
        <p:spPr/>
        <p:txBody>
          <a:bodyPr anchor="t">
            <a:normAutofit/>
          </a:bodyPr>
          <a:lstStyle/>
          <a:p>
            <a:r>
              <a:rPr lang="en-CA" sz="3200" dirty="0"/>
              <a:t>Cocktail of Hydrocortisone 50 mg q 6h x 7 days, IV Ascorbic Acid 1.5 grams q 6h, and Thiamine 200 mg q 12h x 4 days</a:t>
            </a:r>
          </a:p>
        </p:txBody>
      </p:sp>
      <p:sp>
        <p:nvSpPr>
          <p:cNvPr id="4" name="TextBox 3"/>
          <p:cNvSpPr txBox="1"/>
          <p:nvPr/>
        </p:nvSpPr>
        <p:spPr>
          <a:xfrm>
            <a:off x="12745845" y="9072183"/>
            <a:ext cx="391407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a:ln>
                  <a:noFill/>
                </a:ln>
                <a:solidFill>
                  <a:srgbClr val="535353"/>
                </a:solidFill>
                <a:effectLst/>
                <a:uFillTx/>
                <a:latin typeface="+mn-lt"/>
                <a:ea typeface="+mn-ea"/>
                <a:cs typeface="+mn-cs"/>
                <a:sym typeface="Helvetica"/>
              </a:rPr>
              <a:t>Marik Chest 2017</a:t>
            </a:r>
          </a:p>
        </p:txBody>
      </p:sp>
      <p:pic>
        <p:nvPicPr>
          <p:cNvPr id="5" name="Picture 4"/>
          <p:cNvPicPr>
            <a:picLocks noChangeAspect="1"/>
          </p:cNvPicPr>
          <p:nvPr/>
        </p:nvPicPr>
        <p:blipFill>
          <a:blip r:embed="rId2"/>
          <a:stretch>
            <a:fillRect/>
          </a:stretch>
        </p:blipFill>
        <p:spPr>
          <a:xfrm>
            <a:off x="1681542" y="3868526"/>
            <a:ext cx="14499055" cy="5203657"/>
          </a:xfrm>
          <a:prstGeom prst="rect">
            <a:avLst/>
          </a:prstGeom>
        </p:spPr>
      </p:pic>
      <p:pic>
        <p:nvPicPr>
          <p:cNvPr id="6" name="image2.png"/>
          <p:cNvPicPr/>
          <p:nvPr/>
        </p:nvPicPr>
        <p:blipFill>
          <a:blip r:embed="rId3"/>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90404097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p:txBody>
          <a:bodyPr>
            <a:normAutofit fontScale="85000" lnSpcReduction="20000"/>
          </a:bodyPr>
          <a:lstStyle/>
          <a:p>
            <a:pPr>
              <a:lnSpc>
                <a:spcPct val="310000"/>
              </a:lnSpc>
            </a:pPr>
            <a:r>
              <a:rPr lang="en-US" altLang="en-US" sz="3982"/>
              <a:t>Arginine</a:t>
            </a:r>
          </a:p>
          <a:p>
            <a:pPr>
              <a:lnSpc>
                <a:spcPct val="130000"/>
              </a:lnSpc>
            </a:pPr>
            <a:r>
              <a:rPr lang="en-US" altLang="en-US" sz="3982"/>
              <a:t>Glutamine</a:t>
            </a:r>
          </a:p>
          <a:p>
            <a:pPr>
              <a:lnSpc>
                <a:spcPct val="170000"/>
              </a:lnSpc>
            </a:pPr>
            <a:r>
              <a:rPr lang="en-US" altLang="en-US" sz="3982"/>
              <a:t>Omega-3 fatty acids</a:t>
            </a:r>
          </a:p>
          <a:p>
            <a:pPr>
              <a:lnSpc>
                <a:spcPct val="150000"/>
              </a:lnSpc>
            </a:pPr>
            <a:r>
              <a:rPr lang="en-US" altLang="en-US" sz="3982"/>
              <a:t>Nucleotides</a:t>
            </a:r>
          </a:p>
        </p:txBody>
      </p:sp>
      <p:pic>
        <p:nvPicPr>
          <p:cNvPr id="23558" name="Picture 6" descr="C:\MyFiles\Immunonutrition\Presentation\B8COCKP1.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8778504" y="4036906"/>
            <a:ext cx="6543421" cy="4632961"/>
          </a:xfrm>
        </p:spPr>
      </p:pic>
      <p:sp>
        <p:nvSpPr>
          <p:cNvPr id="23559" name="Rectangle 7"/>
          <p:cNvSpPr>
            <a:spLocks noGrp="1" noChangeArrowheads="1"/>
          </p:cNvSpPr>
          <p:nvPr>
            <p:ph type="title"/>
          </p:nvPr>
        </p:nvSpPr>
        <p:spPr>
          <a:noFill/>
          <a:ln/>
        </p:spPr>
        <p:txBody>
          <a:bodyPr>
            <a:normAutofit fontScale="90000"/>
          </a:bodyPr>
          <a:lstStyle/>
          <a:p>
            <a:r>
              <a:rPr lang="en-US" altLang="en-US" sz="5400" b="1" cap="none" dirty="0" err="1">
                <a:latin typeface="Helvetica Neue"/>
              </a:rPr>
              <a:t>Immunonutrition</a:t>
            </a:r>
            <a:r>
              <a:rPr lang="en-US" altLang="en-US" sz="5400" b="1" cap="none" dirty="0">
                <a:latin typeface="Helvetica Neue"/>
              </a:rPr>
              <a:t>:</a:t>
            </a:r>
            <a:br>
              <a:rPr lang="en-US" altLang="en-US" sz="5400" b="1" cap="none" dirty="0">
                <a:latin typeface="Helvetica Neue"/>
              </a:rPr>
            </a:br>
            <a:r>
              <a:rPr lang="en-US" altLang="en-US" sz="5400" b="1" cap="none" dirty="0">
                <a:latin typeface="Helvetica Neue"/>
              </a:rPr>
              <a:t>In Search for the Best Cocktail</a:t>
            </a:r>
          </a:p>
        </p:txBody>
      </p:sp>
      <p:pic>
        <p:nvPicPr>
          <p:cNvPr id="5" name="image2.png"/>
          <p:cNvPicPr/>
          <p:nvPr/>
        </p:nvPicPr>
        <p:blipFill>
          <a:blip r:embed="rId3"/>
          <a:stretch>
            <a:fillRect/>
          </a:stretch>
        </p:blipFill>
        <p:spPr>
          <a:xfrm>
            <a:off x="131029" y="147436"/>
            <a:ext cx="1829909" cy="661807"/>
          </a:xfrm>
          <a:prstGeom prst="rect">
            <a:avLst/>
          </a:prstGeom>
          <a:ln w="12700">
            <a:miter lim="400000"/>
          </a:ln>
        </p:spPr>
      </p:pic>
      <p:sp>
        <p:nvSpPr>
          <p:cNvPr id="2" name="&quot;No&quot; Symbol 1"/>
          <p:cNvSpPr/>
          <p:nvPr/>
        </p:nvSpPr>
        <p:spPr>
          <a:xfrm>
            <a:off x="4009292" y="1981200"/>
            <a:ext cx="9015046" cy="7326923"/>
          </a:xfrm>
          <a:prstGeom prst="noSmoking">
            <a:avLst/>
          </a:prstGeom>
          <a:solidFill>
            <a:srgbClr val="FF0000"/>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30765533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noFill/>
        </p:spPr>
        <p:txBody>
          <a:bodyPr>
            <a:normAutofit/>
          </a:bodyPr>
          <a:lstStyle/>
          <a:p>
            <a:pPr>
              <a:defRPr/>
            </a:pPr>
            <a:r>
              <a:rPr lang="en-CA" altLang="en-US" sz="6600" cap="none" dirty="0"/>
              <a:t>“We do not recommend…”</a:t>
            </a:r>
          </a:p>
        </p:txBody>
      </p:sp>
      <p:sp>
        <p:nvSpPr>
          <p:cNvPr id="26629" name="Content Placeholder 2"/>
          <p:cNvSpPr>
            <a:spLocks noGrp="1"/>
          </p:cNvSpPr>
          <p:nvPr>
            <p:ph idx="1"/>
          </p:nvPr>
        </p:nvSpPr>
        <p:spPr/>
        <p:txBody>
          <a:bodyPr>
            <a:normAutofit fontScale="62500" lnSpcReduction="20000"/>
          </a:bodyPr>
          <a:lstStyle/>
          <a:p>
            <a:r>
              <a:rPr lang="en-CA" altLang="en-US" dirty="0"/>
              <a:t>Arginine-containing diets </a:t>
            </a:r>
          </a:p>
          <a:p>
            <a:r>
              <a:rPr lang="en-CA" altLang="en-US" dirty="0"/>
              <a:t>IV/EN glutamine supplementation</a:t>
            </a:r>
          </a:p>
          <a:p>
            <a:r>
              <a:rPr lang="en-CA" altLang="en-US" dirty="0"/>
              <a:t>IV/PN selenium, alone or in combination with other antioxidants</a:t>
            </a:r>
          </a:p>
          <a:p>
            <a:r>
              <a:rPr lang="en-US" altLang="en-US" dirty="0"/>
              <a:t>IV/PN combined vitamins and trace elements</a:t>
            </a:r>
          </a:p>
          <a:p>
            <a:r>
              <a:rPr lang="en-US" altLang="en-US" dirty="0"/>
              <a:t>Fish oils</a:t>
            </a:r>
            <a:endParaRPr lang="en-CA" altLang="en-US" dirty="0"/>
          </a:p>
        </p:txBody>
      </p:sp>
      <p:sp>
        <p:nvSpPr>
          <p:cNvPr id="4" name="Shape 49"/>
          <p:cNvSpPr/>
          <p:nvPr/>
        </p:nvSpPr>
        <p:spPr>
          <a:xfrm>
            <a:off x="2098669" y="2499720"/>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5"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101744919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cap="none" dirty="0">
                <a:solidFill>
                  <a:srgbClr val="0000FF"/>
                </a:solidFill>
                <a:latin typeface="Helvetica Neue"/>
              </a:rPr>
              <a:t>Test Monotherapy, Not Combination therapy?</a:t>
            </a:r>
            <a:br>
              <a:rPr lang="en-CA" sz="4400" cap="none" dirty="0">
                <a:solidFill>
                  <a:srgbClr val="0000FF"/>
                </a:solidFill>
                <a:latin typeface="Helvetica Neue"/>
              </a:rPr>
            </a:br>
            <a:r>
              <a:rPr lang="en-CA" sz="3600" cap="none" dirty="0">
                <a:solidFill>
                  <a:srgbClr val="0000FF"/>
                </a:solidFill>
                <a:latin typeface="Helvetica Neue"/>
              </a:rPr>
              <a:t>Systematic review of </a:t>
            </a:r>
            <a:r>
              <a:rPr lang="en-CA" sz="3600" cap="none" dirty="0" err="1">
                <a:solidFill>
                  <a:srgbClr val="0000FF"/>
                </a:solidFill>
                <a:latin typeface="Helvetica Neue"/>
              </a:rPr>
              <a:t>Vit</a:t>
            </a:r>
            <a:r>
              <a:rPr lang="en-CA" sz="3600" cap="none" dirty="0">
                <a:solidFill>
                  <a:srgbClr val="0000FF"/>
                </a:solidFill>
                <a:latin typeface="Helvetica Neue"/>
              </a:rPr>
              <a:t> C supplementation</a:t>
            </a:r>
          </a:p>
        </p:txBody>
      </p:sp>
      <p:pic>
        <p:nvPicPr>
          <p:cNvPr id="4" name="image2.png"/>
          <p:cNvPicPr/>
          <p:nvPr/>
        </p:nvPicPr>
        <p:blipFill>
          <a:blip r:embed="rId2"/>
          <a:stretch>
            <a:fillRect/>
          </a:stretch>
        </p:blipFill>
        <p:spPr>
          <a:xfrm>
            <a:off x="131029" y="147436"/>
            <a:ext cx="1829909" cy="661807"/>
          </a:xfrm>
          <a:prstGeom prst="rect">
            <a:avLst/>
          </a:prstGeom>
          <a:ln w="12700">
            <a:miter lim="400000"/>
          </a:ln>
        </p:spPr>
      </p:pic>
      <p:pic>
        <p:nvPicPr>
          <p:cNvPr id="5" name="Picture 4"/>
          <p:cNvPicPr>
            <a:picLocks noChangeAspect="1"/>
          </p:cNvPicPr>
          <p:nvPr/>
        </p:nvPicPr>
        <p:blipFill>
          <a:blip r:embed="rId3"/>
          <a:stretch>
            <a:fillRect/>
          </a:stretch>
        </p:blipFill>
        <p:spPr>
          <a:xfrm>
            <a:off x="2046675" y="2151055"/>
            <a:ext cx="13246911" cy="6761125"/>
          </a:xfrm>
          <a:prstGeom prst="rect">
            <a:avLst/>
          </a:prstGeom>
        </p:spPr>
      </p:pic>
      <p:sp>
        <p:nvSpPr>
          <p:cNvPr id="6" name="TextBox 5"/>
          <p:cNvSpPr txBox="1"/>
          <p:nvPr/>
        </p:nvSpPr>
        <p:spPr>
          <a:xfrm>
            <a:off x="10856890" y="9139824"/>
            <a:ext cx="5190186"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a:ln>
                  <a:noFill/>
                </a:ln>
                <a:solidFill>
                  <a:srgbClr val="535353"/>
                </a:solidFill>
                <a:effectLst/>
                <a:uFillTx/>
                <a:latin typeface="+mn-lt"/>
                <a:ea typeface="+mn-ea"/>
                <a:cs typeface="+mn-cs"/>
                <a:sym typeface="Helvetica"/>
              </a:rPr>
              <a:t>Langlois</a:t>
            </a:r>
            <a:r>
              <a:rPr kumimoji="0" lang="en-CA" sz="3600" b="0" i="0" u="none" strike="noStrike" cap="none" spc="0" normalizeH="0" dirty="0">
                <a:ln>
                  <a:noFill/>
                </a:ln>
                <a:solidFill>
                  <a:srgbClr val="535353"/>
                </a:solidFill>
                <a:effectLst/>
                <a:uFillTx/>
                <a:latin typeface="+mn-lt"/>
                <a:ea typeface="+mn-ea"/>
                <a:cs typeface="+mn-cs"/>
                <a:sym typeface="Helvetica"/>
              </a:rPr>
              <a:t> JPEN 2018</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pic>
        <p:nvPicPr>
          <p:cNvPr id="7" name="Picture 2" descr="http://marhabaimportexport.com/wp-content/uploads/2013/10/sinaasapp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04843" y="131489"/>
            <a:ext cx="2284465" cy="171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14599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18293" y="222084"/>
            <a:ext cx="9015188" cy="2618700"/>
          </a:xfrm>
          <a:prstGeom prst="rect">
            <a:avLst/>
          </a:prstGeom>
        </p:spPr>
      </p:pic>
      <p:sp>
        <p:nvSpPr>
          <p:cNvPr id="3" name="TextBox 2"/>
          <p:cNvSpPr txBox="1"/>
          <p:nvPr/>
        </p:nvSpPr>
        <p:spPr>
          <a:xfrm>
            <a:off x="995183" y="3825293"/>
            <a:ext cx="6055113"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algn="l">
              <a:buFont typeface="Arial" panose="020B0604020202020204" pitchFamily="34" charset="0"/>
              <a:buChar char="•"/>
            </a:pPr>
            <a:r>
              <a:rPr lang="en-CA" dirty="0"/>
              <a:t>Single-center RCT of 28 patients</a:t>
            </a:r>
          </a:p>
          <a:p>
            <a:pPr marL="342900" indent="-342900" algn="l">
              <a:buFont typeface="Arial" panose="020B0604020202020204" pitchFamily="34" charset="0"/>
              <a:buChar char="•"/>
            </a:pPr>
            <a:r>
              <a:rPr lang="en-CA" dirty="0"/>
              <a:t>Treated patients received 25 mg/kg intravenous ascorbic acid every 6 h for 72 h.</a:t>
            </a:r>
            <a:endParaRPr kumimoji="0" lang="en-CA" b="0" i="0" u="none" strike="noStrike" cap="none" spc="0" normalizeH="0" baseline="0" dirty="0">
              <a:ln>
                <a:noFill/>
              </a:ln>
              <a:solidFill>
                <a:srgbClr val="535353"/>
              </a:solidFill>
              <a:effectLst/>
              <a:uFillTx/>
              <a:sym typeface="Helvetica"/>
            </a:endParaRPr>
          </a:p>
        </p:txBody>
      </p:sp>
      <p:pic>
        <p:nvPicPr>
          <p:cNvPr id="4" name="Picture 3"/>
          <p:cNvPicPr>
            <a:picLocks noChangeAspect="1"/>
          </p:cNvPicPr>
          <p:nvPr/>
        </p:nvPicPr>
        <p:blipFill>
          <a:blip r:embed="rId3"/>
          <a:stretch>
            <a:fillRect/>
          </a:stretch>
        </p:blipFill>
        <p:spPr>
          <a:xfrm>
            <a:off x="8059479" y="3051635"/>
            <a:ext cx="7120867" cy="5778527"/>
          </a:xfrm>
          <a:prstGeom prst="rect">
            <a:avLst/>
          </a:prstGeom>
        </p:spPr>
      </p:pic>
      <p:sp>
        <p:nvSpPr>
          <p:cNvPr id="5" name="TextBox 4"/>
          <p:cNvSpPr txBox="1"/>
          <p:nvPr/>
        </p:nvSpPr>
        <p:spPr>
          <a:xfrm>
            <a:off x="11842595" y="9154926"/>
            <a:ext cx="4438185"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kumimoji="0" lang="en-CA" sz="1800" b="0" i="0" u="none" strike="noStrike" cap="none" spc="0" normalizeH="0" baseline="0" dirty="0" err="1">
                <a:ln>
                  <a:noFill/>
                </a:ln>
                <a:solidFill>
                  <a:srgbClr val="535353"/>
                </a:solidFill>
                <a:effectLst/>
                <a:uFillTx/>
                <a:sym typeface="Helvetica"/>
              </a:rPr>
              <a:t>Zabet</a:t>
            </a:r>
            <a:r>
              <a:rPr kumimoji="0" lang="en-CA" sz="1800" b="0" i="0" u="none" strike="noStrike" cap="none" spc="0" normalizeH="0" baseline="0" dirty="0">
                <a:ln>
                  <a:noFill/>
                </a:ln>
                <a:solidFill>
                  <a:srgbClr val="535353"/>
                </a:solidFill>
                <a:effectLst/>
                <a:uFillTx/>
                <a:sym typeface="Helvetica"/>
              </a:rPr>
              <a:t> </a:t>
            </a:r>
            <a:r>
              <a:rPr lang="en-CA" sz="1800" dirty="0"/>
              <a:t>J Res Pharm </a:t>
            </a:r>
            <a:r>
              <a:rPr lang="en-CA" sz="1800" dirty="0" err="1"/>
              <a:t>Pract</a:t>
            </a:r>
            <a:r>
              <a:rPr lang="en-CA" sz="1800" dirty="0"/>
              <a:t> 2016;5:94-100.</a:t>
            </a:r>
            <a:endParaRPr kumimoji="0" lang="en-CA" sz="1800" b="0" i="0" u="none" strike="noStrike" cap="none" spc="0" normalizeH="0" baseline="0" dirty="0">
              <a:ln>
                <a:noFill/>
              </a:ln>
              <a:solidFill>
                <a:srgbClr val="535353"/>
              </a:solidFill>
              <a:effectLst/>
              <a:uFillTx/>
              <a:sym typeface="Helvetica"/>
            </a:endParaRPr>
          </a:p>
        </p:txBody>
      </p:sp>
      <p:pic>
        <p:nvPicPr>
          <p:cNvPr id="6" name="image2.png"/>
          <p:cNvPicPr/>
          <p:nvPr/>
        </p:nvPicPr>
        <p:blipFill>
          <a:blip r:embed="rId4"/>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89783350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70719" y="147219"/>
            <a:ext cx="8792368" cy="3411227"/>
          </a:xfrm>
          <a:prstGeom prst="rect">
            <a:avLst/>
          </a:prstGeom>
        </p:spPr>
      </p:pic>
      <p:sp>
        <p:nvSpPr>
          <p:cNvPr id="5" name="Shape 204"/>
          <p:cNvSpPr/>
          <p:nvPr/>
        </p:nvSpPr>
        <p:spPr>
          <a:xfrm>
            <a:off x="4083868" y="3609830"/>
            <a:ext cx="9467858" cy="5311310"/>
          </a:xfrm>
          <a:prstGeom prst="rect">
            <a:avLst/>
          </a:prstGeom>
          <a:solidFill>
            <a:schemeClr val="bg1"/>
          </a:solidFill>
          <a:ln w="38100">
            <a:solidFill>
              <a:schemeClr val="tx1">
                <a:lumMod val="20000"/>
                <a:lumOff val="80000"/>
                <a:alpha val="51000"/>
              </a:schemeClr>
            </a:solidFill>
          </a:ln>
          <a:effectLst>
            <a:outerShdw blurRad="119860" dist="20000" dir="5400000" rotWithShape="0">
              <a:srgbClr val="000000">
                <a:alpha val="12934"/>
              </a:srgbClr>
            </a:outerShdw>
            <a:reflection blurRad="88900" stA="50000" endA="300" endPos="55000" dir="5400000" sy="-100000" algn="bl" rotWithShape="0"/>
          </a:effectLst>
        </p:spPr>
        <p:txBody>
          <a:bodyPr lIns="0" tIns="0" rIns="0" bIns="0" anchor="ctr"/>
          <a:lstStyle/>
          <a:p>
            <a:pPr>
              <a:defRPr>
                <a:solidFill>
                  <a:srgbClr val="FFFFFF"/>
                </a:solidFill>
              </a:defRPr>
            </a:pPr>
            <a:endParaRPr sz="1801">
              <a:solidFill>
                <a:srgbClr val="FFFFFF"/>
              </a:solidFill>
            </a:endParaRPr>
          </a:p>
        </p:txBody>
      </p:sp>
      <p:sp>
        <p:nvSpPr>
          <p:cNvPr id="6" name="Shape 205"/>
          <p:cNvSpPr>
            <a:spLocks noChangeArrowheads="1"/>
          </p:cNvSpPr>
          <p:nvPr/>
        </p:nvSpPr>
        <p:spPr bwMode="auto">
          <a:xfrm>
            <a:off x="7153658" y="5828461"/>
            <a:ext cx="380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200" dirty="0">
                <a:solidFill>
                  <a:srgbClr val="000000"/>
                </a:solidFill>
                <a:cs typeface="Arial" panose="020B0604020202020204" pitchFamily="34" charset="0"/>
                <a:sym typeface="Arial" panose="020B0604020202020204" pitchFamily="34" charset="0"/>
              </a:rPr>
              <a:t>R</a:t>
            </a:r>
          </a:p>
        </p:txBody>
      </p:sp>
      <p:sp>
        <p:nvSpPr>
          <p:cNvPr id="7" name="Shape 206"/>
          <p:cNvSpPr>
            <a:spLocks noChangeArrowheads="1"/>
          </p:cNvSpPr>
          <p:nvPr/>
        </p:nvSpPr>
        <p:spPr bwMode="auto">
          <a:xfrm>
            <a:off x="8440401" y="4524202"/>
            <a:ext cx="20634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0000"/>
                </a:solidFill>
                <a:cs typeface="Arial" panose="020B0604020202020204" pitchFamily="34" charset="0"/>
                <a:sym typeface="Arial" panose="020B0604020202020204" pitchFamily="34" charset="0"/>
              </a:rPr>
              <a:t>IV </a:t>
            </a:r>
            <a:r>
              <a:rPr lang="en-US" altLang="en-US" sz="2000" dirty="0" err="1">
                <a:solidFill>
                  <a:srgbClr val="000000"/>
                </a:solidFill>
                <a:cs typeface="Arial" panose="020B0604020202020204" pitchFamily="34" charset="0"/>
                <a:sym typeface="Arial" panose="020B0604020202020204" pitchFamily="34" charset="0"/>
              </a:rPr>
              <a:t>Vit</a:t>
            </a:r>
            <a:r>
              <a:rPr lang="en-US" altLang="en-US" sz="2000" dirty="0">
                <a:solidFill>
                  <a:srgbClr val="000000"/>
                </a:solidFill>
                <a:cs typeface="Arial" panose="020B0604020202020204" pitchFamily="34" charset="0"/>
                <a:sym typeface="Arial" panose="020B0604020202020204" pitchFamily="34" charset="0"/>
              </a:rPr>
              <a:t> C (200mcg/kg/day in divided doses)</a:t>
            </a:r>
          </a:p>
        </p:txBody>
      </p:sp>
      <p:sp>
        <p:nvSpPr>
          <p:cNvPr id="8" name="Shape 207"/>
          <p:cNvSpPr>
            <a:spLocks noChangeArrowheads="1"/>
          </p:cNvSpPr>
          <p:nvPr/>
        </p:nvSpPr>
        <p:spPr bwMode="auto">
          <a:xfrm>
            <a:off x="8356266" y="7192707"/>
            <a:ext cx="1435429" cy="55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1" dirty="0">
                <a:solidFill>
                  <a:srgbClr val="000000"/>
                </a:solidFill>
                <a:cs typeface="Arial" panose="020B0604020202020204" pitchFamily="34" charset="0"/>
                <a:sym typeface="Arial" panose="020B0604020202020204" pitchFamily="34" charset="0"/>
              </a:rPr>
              <a:t>Saline</a:t>
            </a:r>
          </a:p>
          <a:p>
            <a:pPr>
              <a:spcBef>
                <a:spcPct val="0"/>
              </a:spcBef>
              <a:buFontTx/>
              <a:buNone/>
            </a:pPr>
            <a:r>
              <a:rPr lang="en-US" altLang="en-US" sz="1801" dirty="0">
                <a:solidFill>
                  <a:srgbClr val="000000"/>
                </a:solidFill>
                <a:cs typeface="Arial" panose="020B0604020202020204" pitchFamily="34" charset="0"/>
                <a:sym typeface="Arial" panose="020B0604020202020204" pitchFamily="34" charset="0"/>
              </a:rPr>
              <a:t>placebo</a:t>
            </a:r>
          </a:p>
        </p:txBody>
      </p:sp>
      <p:sp>
        <p:nvSpPr>
          <p:cNvPr id="9" name="Shape 208"/>
          <p:cNvSpPr>
            <a:spLocks noChangeArrowheads="1"/>
          </p:cNvSpPr>
          <p:nvPr/>
        </p:nvSpPr>
        <p:spPr bwMode="auto">
          <a:xfrm>
            <a:off x="8031418" y="5881618"/>
            <a:ext cx="1630064" cy="55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1" dirty="0">
                <a:solidFill>
                  <a:srgbClr val="000000"/>
                </a:solidFill>
                <a:cs typeface="Arial" panose="020B0604020202020204" pitchFamily="34" charset="0"/>
                <a:sym typeface="Arial" panose="020B0604020202020204" pitchFamily="34" charset="0"/>
              </a:rPr>
              <a:t>Concealed</a:t>
            </a:r>
            <a:endParaRPr lang="en-US" altLang="en-US" sz="1801"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buFontTx/>
              <a:buNone/>
            </a:pPr>
            <a:r>
              <a:rPr lang="en-US" altLang="en-US" sz="1801" dirty="0">
                <a:solidFill>
                  <a:srgbClr val="000000"/>
                </a:solidFill>
                <a:cs typeface="Arial" panose="020B0604020202020204" pitchFamily="34" charset="0"/>
                <a:sym typeface="Arial" panose="020B0604020202020204" pitchFamily="34" charset="0"/>
              </a:rPr>
              <a:t>Stratified by site </a:t>
            </a:r>
          </a:p>
        </p:txBody>
      </p:sp>
      <p:sp>
        <p:nvSpPr>
          <p:cNvPr id="10" name="Shape 209"/>
          <p:cNvSpPr>
            <a:spLocks/>
          </p:cNvSpPr>
          <p:nvPr/>
        </p:nvSpPr>
        <p:spPr bwMode="auto">
          <a:xfrm>
            <a:off x="6919979" y="5757837"/>
            <a:ext cx="781579" cy="826879"/>
          </a:xfrm>
          <a:custGeom>
            <a:avLst/>
            <a:gdLst>
              <a:gd name="T0" fmla="*/ 15424345 w 21600"/>
              <a:gd name="T1" fmla="*/ 12719404 h 21600"/>
              <a:gd name="T2" fmla="*/ 15424345 w 21600"/>
              <a:gd name="T3" fmla="*/ 12719404 h 21600"/>
              <a:gd name="T4" fmla="*/ 15424345 w 21600"/>
              <a:gd name="T5" fmla="*/ 12719404 h 21600"/>
              <a:gd name="T6" fmla="*/ 15424345 w 21600"/>
              <a:gd name="T7" fmla="*/ 1271940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10806"/>
                </a:moveTo>
                <a:lnTo>
                  <a:pt x="21379" y="8619"/>
                </a:lnTo>
                <a:lnTo>
                  <a:pt x="20747" y="6595"/>
                </a:lnTo>
                <a:lnTo>
                  <a:pt x="19746" y="4757"/>
                </a:lnTo>
                <a:lnTo>
                  <a:pt x="18428" y="3152"/>
                </a:lnTo>
                <a:lnTo>
                  <a:pt x="16827" y="1838"/>
                </a:lnTo>
                <a:lnTo>
                  <a:pt x="14994" y="849"/>
                </a:lnTo>
                <a:lnTo>
                  <a:pt x="12960" y="209"/>
                </a:lnTo>
                <a:lnTo>
                  <a:pt x="10800" y="0"/>
                </a:lnTo>
                <a:lnTo>
                  <a:pt x="8619" y="209"/>
                </a:lnTo>
                <a:lnTo>
                  <a:pt x="6596" y="849"/>
                </a:lnTo>
                <a:lnTo>
                  <a:pt x="4752" y="1838"/>
                </a:lnTo>
                <a:lnTo>
                  <a:pt x="3161" y="3152"/>
                </a:lnTo>
                <a:lnTo>
                  <a:pt x="1833" y="4757"/>
                </a:lnTo>
                <a:lnTo>
                  <a:pt x="843" y="6595"/>
                </a:lnTo>
                <a:lnTo>
                  <a:pt x="211" y="8619"/>
                </a:lnTo>
                <a:lnTo>
                  <a:pt x="0" y="10806"/>
                </a:lnTo>
                <a:lnTo>
                  <a:pt x="211" y="12969"/>
                </a:lnTo>
                <a:lnTo>
                  <a:pt x="843" y="14993"/>
                </a:lnTo>
                <a:lnTo>
                  <a:pt x="1833" y="16831"/>
                </a:lnTo>
                <a:lnTo>
                  <a:pt x="3161" y="18436"/>
                </a:lnTo>
                <a:lnTo>
                  <a:pt x="4752" y="19751"/>
                </a:lnTo>
                <a:lnTo>
                  <a:pt x="6596" y="20751"/>
                </a:lnTo>
                <a:lnTo>
                  <a:pt x="8619" y="21379"/>
                </a:lnTo>
                <a:lnTo>
                  <a:pt x="10800" y="21600"/>
                </a:lnTo>
                <a:lnTo>
                  <a:pt x="12960" y="21379"/>
                </a:lnTo>
                <a:lnTo>
                  <a:pt x="14994" y="20751"/>
                </a:lnTo>
                <a:lnTo>
                  <a:pt x="16827" y="19751"/>
                </a:lnTo>
                <a:lnTo>
                  <a:pt x="18428" y="18436"/>
                </a:lnTo>
                <a:lnTo>
                  <a:pt x="19746" y="16831"/>
                </a:lnTo>
                <a:lnTo>
                  <a:pt x="20747" y="14993"/>
                </a:lnTo>
                <a:lnTo>
                  <a:pt x="21379" y="12969"/>
                </a:lnTo>
                <a:lnTo>
                  <a:pt x="21600" y="1080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CA" sz="1801"/>
          </a:p>
        </p:txBody>
      </p:sp>
      <p:sp>
        <p:nvSpPr>
          <p:cNvPr id="11" name="Shape 210"/>
          <p:cNvSpPr/>
          <p:nvPr/>
        </p:nvSpPr>
        <p:spPr>
          <a:xfrm flipV="1">
            <a:off x="7533803" y="4859152"/>
            <a:ext cx="791253" cy="898685"/>
          </a:xfrm>
          <a:prstGeom prst="line">
            <a:avLst/>
          </a:prstGeom>
          <a:ln w="49213">
            <a:solidFill/>
            <a:round/>
            <a:tailEnd type="triangle" w="lg" len="med"/>
          </a:ln>
        </p:spPr>
        <p:txBody>
          <a:bodyPr lIns="0" tIns="0" rIns="0" bIns="0"/>
          <a:lstStyle/>
          <a:p>
            <a:pPr defTabSz="457176">
              <a:defRPr sz="1200">
                <a:solidFill>
                  <a:srgbClr val="000000"/>
                </a:solidFill>
                <a:latin typeface="+mn-lt"/>
                <a:ea typeface="+mn-ea"/>
                <a:cs typeface="+mn-cs"/>
                <a:sym typeface="Helvetica"/>
              </a:defRPr>
            </a:pPr>
            <a:endParaRPr sz="1200">
              <a:solidFill>
                <a:srgbClr val="000000"/>
              </a:solidFill>
            </a:endParaRPr>
          </a:p>
        </p:txBody>
      </p:sp>
      <p:sp>
        <p:nvSpPr>
          <p:cNvPr id="12" name="Shape 211"/>
          <p:cNvSpPr>
            <a:spLocks/>
          </p:cNvSpPr>
          <p:nvPr/>
        </p:nvSpPr>
        <p:spPr bwMode="auto">
          <a:xfrm>
            <a:off x="8241970" y="4781367"/>
            <a:ext cx="206798" cy="219557"/>
          </a:xfrm>
          <a:custGeom>
            <a:avLst/>
            <a:gdLst>
              <a:gd name="T0" fmla="*/ 1079000 w 21600"/>
              <a:gd name="T1" fmla="*/ 896998 h 21600"/>
              <a:gd name="T2" fmla="*/ 1079000 w 21600"/>
              <a:gd name="T3" fmla="*/ 896998 h 21600"/>
              <a:gd name="T4" fmla="*/ 1079000 w 21600"/>
              <a:gd name="T5" fmla="*/ 896998 h 21600"/>
              <a:gd name="T6" fmla="*/ 1079000 w 21600"/>
              <a:gd name="T7" fmla="*/ 89699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4112"/>
                </a:moveTo>
                <a:lnTo>
                  <a:pt x="21600" y="0"/>
                </a:lnTo>
                <a:lnTo>
                  <a:pt x="11598" y="21600"/>
                </a:lnTo>
                <a:lnTo>
                  <a:pt x="11066" y="8571"/>
                </a:lnTo>
                <a:lnTo>
                  <a:pt x="0" y="4112"/>
                </a:ln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endParaRPr lang="en-CA" sz="1801"/>
          </a:p>
        </p:txBody>
      </p:sp>
      <p:sp>
        <p:nvSpPr>
          <p:cNvPr id="13" name="Shape 212"/>
          <p:cNvSpPr/>
          <p:nvPr/>
        </p:nvSpPr>
        <p:spPr>
          <a:xfrm>
            <a:off x="7533803" y="6474773"/>
            <a:ext cx="791253" cy="805187"/>
          </a:xfrm>
          <a:prstGeom prst="line">
            <a:avLst/>
          </a:prstGeom>
          <a:ln w="49213">
            <a:solidFill/>
            <a:round/>
            <a:tailEnd type="triangle" w="lg" len="med"/>
          </a:ln>
        </p:spPr>
        <p:txBody>
          <a:bodyPr lIns="0" tIns="0" rIns="0" bIns="0"/>
          <a:lstStyle/>
          <a:p>
            <a:pPr defTabSz="457176">
              <a:defRPr sz="1200">
                <a:solidFill>
                  <a:srgbClr val="000000"/>
                </a:solidFill>
                <a:latin typeface="+mn-lt"/>
                <a:ea typeface="+mn-ea"/>
                <a:cs typeface="+mn-cs"/>
                <a:sym typeface="Helvetica"/>
              </a:defRPr>
            </a:pPr>
            <a:endParaRPr sz="1200">
              <a:solidFill>
                <a:srgbClr val="000000"/>
              </a:solidFill>
            </a:endParaRPr>
          </a:p>
        </p:txBody>
      </p:sp>
      <p:sp>
        <p:nvSpPr>
          <p:cNvPr id="15" name="Shape 214"/>
          <p:cNvSpPr>
            <a:spLocks noChangeArrowheads="1"/>
          </p:cNvSpPr>
          <p:nvPr/>
        </p:nvSpPr>
        <p:spPr bwMode="auto">
          <a:xfrm>
            <a:off x="7511742" y="3609827"/>
            <a:ext cx="2323449"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1">
              <a:solidFill>
                <a:srgbClr val="000000"/>
              </a:solidFill>
              <a:latin typeface="Calibri" panose="020F0502020204030204" pitchFamily="34" charset="0"/>
              <a:cs typeface="Calibri" panose="020F0502020204030204" pitchFamily="34" charset="0"/>
              <a:sym typeface="Calibri" panose="020F0502020204030204" pitchFamily="34" charset="0"/>
            </a:endParaRPr>
          </a:p>
          <a:p>
            <a:pPr>
              <a:spcBef>
                <a:spcPct val="0"/>
              </a:spcBef>
              <a:buFontTx/>
              <a:buNone/>
            </a:pPr>
            <a:r>
              <a:rPr lang="en-US" altLang="en-US" sz="1600">
                <a:solidFill>
                  <a:srgbClr val="000000"/>
                </a:solidFill>
                <a:cs typeface="Arial" panose="020B0604020202020204" pitchFamily="34" charset="0"/>
                <a:sym typeface="Arial" panose="020B0604020202020204" pitchFamily="34" charset="0"/>
              </a:rPr>
              <a:t>Double blind treatment</a:t>
            </a:r>
          </a:p>
        </p:txBody>
      </p:sp>
      <p:sp>
        <p:nvSpPr>
          <p:cNvPr id="16" name="Shape 215"/>
          <p:cNvSpPr>
            <a:spLocks noChangeArrowheads="1"/>
          </p:cNvSpPr>
          <p:nvPr/>
        </p:nvSpPr>
        <p:spPr bwMode="auto">
          <a:xfrm>
            <a:off x="9951387" y="5946133"/>
            <a:ext cx="1313783" cy="424949"/>
          </a:xfrm>
          <a:prstGeom prst="rightArrow">
            <a:avLst>
              <a:gd name="adj1" fmla="val 50000"/>
              <a:gd name="adj2" fmla="val 50000"/>
            </a:avLst>
          </a:prstGeom>
          <a:solidFill>
            <a:srgbClr val="4F81BD"/>
          </a:solidFill>
          <a:ln w="25400">
            <a:solidFill>
              <a:srgbClr val="385D8A"/>
            </a:solidFill>
            <a:round/>
            <a:headEnd/>
            <a:tailEnd/>
          </a:ln>
        </p:spPr>
        <p:txBody>
          <a:bodyPr lIns="0" tIns="0" rIns="0" bIns="0"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1">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17" name="Shape 216"/>
          <p:cNvSpPr>
            <a:spLocks noChangeArrowheads="1"/>
          </p:cNvSpPr>
          <p:nvPr/>
        </p:nvSpPr>
        <p:spPr bwMode="auto">
          <a:xfrm>
            <a:off x="11387920" y="5708794"/>
            <a:ext cx="167145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000" dirty="0">
                <a:solidFill>
                  <a:srgbClr val="1F497D"/>
                </a:solidFill>
                <a:cs typeface="Arial" panose="020B0604020202020204" pitchFamily="34" charset="0"/>
                <a:sym typeface="Arial" panose="020B0604020202020204" pitchFamily="34" charset="0"/>
              </a:rPr>
              <a:t>28-day Persistent Organ Dysfunction (POD)+death*</a:t>
            </a:r>
          </a:p>
        </p:txBody>
      </p:sp>
      <p:sp>
        <p:nvSpPr>
          <p:cNvPr id="18" name="Shape 217"/>
          <p:cNvSpPr>
            <a:spLocks noChangeArrowheads="1"/>
          </p:cNvSpPr>
          <p:nvPr/>
        </p:nvSpPr>
        <p:spPr bwMode="auto">
          <a:xfrm>
            <a:off x="4552987" y="5753146"/>
            <a:ext cx="23234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0000"/>
                </a:solidFill>
                <a:cs typeface="Arial" panose="020B0604020202020204" pitchFamily="34" charset="0"/>
                <a:sym typeface="Arial" panose="020B0604020202020204" pitchFamily="34" charset="0"/>
              </a:rPr>
              <a:t>750 ICU patients with sepsis and vasopressors</a:t>
            </a:r>
            <a:endParaRPr lang="en-US" altLang="en-US" sz="2000" dirty="0">
              <a:solidFill>
                <a:srgbClr val="000000"/>
              </a:solidFill>
              <a:latin typeface="Calibri" panose="020F0502020204030204" pitchFamily="34" charset="0"/>
              <a:sym typeface="Calibri" panose="020F0502020204030204" pitchFamily="34" charset="0"/>
            </a:endParaRPr>
          </a:p>
        </p:txBody>
      </p:sp>
      <p:pic>
        <p:nvPicPr>
          <p:cNvPr id="22" name="image2.png"/>
          <p:cNvPicPr/>
          <p:nvPr/>
        </p:nvPicPr>
        <p:blipFill>
          <a:blip r:embed="rId3"/>
          <a:stretch>
            <a:fillRect/>
          </a:stretch>
        </p:blipFill>
        <p:spPr>
          <a:xfrm>
            <a:off x="131289" y="147582"/>
            <a:ext cx="1829854" cy="661787"/>
          </a:xfrm>
          <a:prstGeom prst="rect">
            <a:avLst/>
          </a:prstGeom>
          <a:ln w="12700">
            <a:miter lim="400000"/>
          </a:ln>
        </p:spPr>
      </p:pic>
      <p:sp>
        <p:nvSpPr>
          <p:cNvPr id="23" name="TextBox 22"/>
          <p:cNvSpPr txBox="1"/>
          <p:nvPr/>
        </p:nvSpPr>
        <p:spPr>
          <a:xfrm>
            <a:off x="13551727" y="8751124"/>
            <a:ext cx="2989295" cy="41036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9" tIns="50799" rIns="50799" bIns="50799" numCol="1" spcCol="38100" rtlCol="0" anchor="ctr">
            <a:spAutoFit/>
          </a:bodyPr>
          <a:lstStyle/>
          <a:p>
            <a:pPr defTabSz="584170" latinLnBrk="1" hangingPunct="0"/>
            <a:r>
              <a:rPr lang="en-CA" sz="2000" dirty="0"/>
              <a:t>*Heyland </a:t>
            </a:r>
            <a:r>
              <a:rPr lang="en-CA" sz="2000" dirty="0" err="1"/>
              <a:t>Crit</a:t>
            </a:r>
            <a:r>
              <a:rPr lang="en-CA" sz="2000" dirty="0"/>
              <a:t> Care 2011</a:t>
            </a:r>
          </a:p>
        </p:txBody>
      </p:sp>
    </p:spTree>
    <p:extLst>
      <p:ext uri="{BB962C8B-B14F-4D97-AF65-F5344CB8AC3E}">
        <p14:creationId xmlns:p14="http://schemas.microsoft.com/office/powerpoint/2010/main" val="238775107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Text enthält.&#10;&#10;Automatisch generierte Beschreibung">
            <a:extLst>
              <a:ext uri="{FF2B5EF4-FFF2-40B4-BE49-F238E27FC236}">
                <a16:creationId xmlns:a16="http://schemas.microsoft.com/office/drawing/2014/main" id="{4C70F597-A6BF-425F-B8B3-4407240331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9459" y="1942099"/>
            <a:ext cx="12058416" cy="7463144"/>
          </a:xfrm>
        </p:spPr>
      </p:pic>
      <p:pic>
        <p:nvPicPr>
          <p:cNvPr id="10" name="Picture 2" descr="Image result for orange">
            <a:extLst>
              <a:ext uri="{FF2B5EF4-FFF2-40B4-BE49-F238E27FC236}">
                <a16:creationId xmlns:a16="http://schemas.microsoft.com/office/drawing/2014/main" id="{0CD775B4-9749-48C4-86CC-A4747C2DA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75" y="6507599"/>
            <a:ext cx="2465392" cy="2267410"/>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2">
            <a:extLst>
              <a:ext uri="{FF2B5EF4-FFF2-40B4-BE49-F238E27FC236}">
                <a16:creationId xmlns:a16="http://schemas.microsoft.com/office/drawing/2014/main" id="{3447073E-C0FE-43CA-95F0-7F4C7CFA1295}"/>
              </a:ext>
            </a:extLst>
          </p:cNvPr>
          <p:cNvSpPr txBox="1">
            <a:spLocks/>
          </p:cNvSpPr>
          <p:nvPr/>
        </p:nvSpPr>
        <p:spPr>
          <a:xfrm>
            <a:off x="1391244" y="755014"/>
            <a:ext cx="14346686" cy="1003312"/>
          </a:xfrm>
          <a:prstGeom prst="rect">
            <a:avLst/>
          </a:prstGeom>
        </p:spPr>
        <p:txBody>
          <a:bodyPr/>
          <a:lstStyle>
            <a:lvl1pPr algn="l" defTabSz="914400" rtl="0" eaLnBrk="1" latinLnBrk="0" hangingPunct="1">
              <a:lnSpc>
                <a:spcPct val="90000"/>
              </a:lnSpc>
              <a:spcBef>
                <a:spcPct val="0"/>
              </a:spcBef>
              <a:buNone/>
              <a:defRPr sz="3600" b="0" kern="1200">
                <a:solidFill>
                  <a:schemeClr val="tx2">
                    <a:lumMod val="75000"/>
                  </a:schemeClr>
                </a:solidFill>
                <a:latin typeface="+mj-lt"/>
                <a:ea typeface="+mj-ea"/>
                <a:cs typeface="+mj-cs"/>
              </a:defRPr>
            </a:lvl1pPr>
          </a:lstStyle>
          <a:p>
            <a:pPr defTabSz="1300460">
              <a:defRPr/>
            </a:pPr>
            <a:r>
              <a:rPr lang="en-US" sz="5120" b="1" dirty="0">
                <a:solidFill>
                  <a:srgbClr val="185766">
                    <a:lumMod val="75000"/>
                  </a:srgbClr>
                </a:solidFill>
                <a:latin typeface="Leelawadee UI"/>
              </a:rPr>
              <a:t>ADVANCE-CSX 		</a:t>
            </a:r>
            <a:endParaRPr lang="de-DE" sz="5120" dirty="0">
              <a:solidFill>
                <a:srgbClr val="185766">
                  <a:lumMod val="75000"/>
                </a:srgbClr>
              </a:solidFill>
              <a:latin typeface="Leelawadee UI"/>
            </a:endParaRPr>
          </a:p>
        </p:txBody>
      </p:sp>
      <p:sp>
        <p:nvSpPr>
          <p:cNvPr id="13" name="Rechteck 12">
            <a:extLst>
              <a:ext uri="{FF2B5EF4-FFF2-40B4-BE49-F238E27FC236}">
                <a16:creationId xmlns:a16="http://schemas.microsoft.com/office/drawing/2014/main" id="{30D6ACE9-6132-43BE-A85D-600DA8C8CE0F}"/>
              </a:ext>
            </a:extLst>
          </p:cNvPr>
          <p:cNvSpPr/>
          <p:nvPr/>
        </p:nvSpPr>
        <p:spPr>
          <a:xfrm>
            <a:off x="5886734" y="714294"/>
            <a:ext cx="7763866" cy="860258"/>
          </a:xfrm>
          <a:prstGeom prst="rect">
            <a:avLst/>
          </a:prstGeom>
          <a:noFill/>
          <a:ln w="12700" cap="flat" cmpd="sng" algn="ctr">
            <a:noFill/>
            <a:prstDash val="solid"/>
            <a:miter lim="800000"/>
          </a:ln>
          <a:effectLst/>
        </p:spPr>
        <p:txBody>
          <a:bodyPr rtlCol="0" anchor="ctr"/>
          <a:lstStyle/>
          <a:p>
            <a:pPr defTabSz="1300460">
              <a:defRPr/>
            </a:pPr>
            <a:r>
              <a:rPr lang="en-US" sz="3413" dirty="0">
                <a:solidFill>
                  <a:srgbClr val="01404C"/>
                </a:solidFill>
                <a:latin typeface="Leelawadee UI"/>
              </a:rPr>
              <a:t>-Antioxidant Treatment with Vitamin C</a:t>
            </a:r>
            <a:endParaRPr lang="de-DE" sz="3413" dirty="0">
              <a:solidFill>
                <a:srgbClr val="01404C"/>
              </a:solidFill>
              <a:latin typeface="Leelawadee UI"/>
            </a:endParaRPr>
          </a:p>
        </p:txBody>
      </p:sp>
      <p:pic>
        <p:nvPicPr>
          <p:cNvPr id="15" name="Grafik 14">
            <a:extLst>
              <a:ext uri="{FF2B5EF4-FFF2-40B4-BE49-F238E27FC236}">
                <a16:creationId xmlns:a16="http://schemas.microsoft.com/office/drawing/2014/main" id="{DCDF3C3A-716F-4C93-8975-DFE077BED36E}"/>
              </a:ext>
            </a:extLst>
          </p:cNvPr>
          <p:cNvPicPr>
            <a:picLocks noChangeAspect="1"/>
          </p:cNvPicPr>
          <p:nvPr/>
        </p:nvPicPr>
        <p:blipFill>
          <a:blip r:embed="rId4">
            <a:duotone>
              <a:schemeClr val="accent5">
                <a:shade val="45000"/>
                <a:satMod val="135000"/>
              </a:schemeClr>
              <a:prstClr val="white"/>
            </a:duotone>
          </a:blip>
          <a:stretch>
            <a:fillRect/>
          </a:stretch>
        </p:blipFill>
        <p:spPr>
          <a:xfrm rot="1809813">
            <a:off x="13701471" y="223852"/>
            <a:ext cx="2227436" cy="1841142"/>
          </a:xfrm>
          <a:prstGeom prst="rect">
            <a:avLst/>
          </a:prstGeom>
        </p:spPr>
      </p:pic>
      <p:pic>
        <p:nvPicPr>
          <p:cNvPr id="7" name="image2.png">
            <a:extLst>
              <a:ext uri="{FF2B5EF4-FFF2-40B4-BE49-F238E27FC236}">
                <a16:creationId xmlns:a16="http://schemas.microsoft.com/office/drawing/2014/main" id="{0AD5F5AE-999C-A544-A37E-36C8B5390ED7}"/>
              </a:ext>
            </a:extLst>
          </p:cNvPr>
          <p:cNvPicPr/>
          <p:nvPr/>
        </p:nvPicPr>
        <p:blipFill>
          <a:blip r:embed="rId5"/>
          <a:stretch>
            <a:fillRect/>
          </a:stretch>
        </p:blipFill>
        <p:spPr>
          <a:xfrm>
            <a:off x="131289" y="147582"/>
            <a:ext cx="1829854" cy="661787"/>
          </a:xfrm>
          <a:prstGeom prst="rect">
            <a:avLst/>
          </a:prstGeom>
          <a:ln w="12700">
            <a:miter lim="400000"/>
          </a:ln>
        </p:spPr>
      </p:pic>
    </p:spTree>
    <p:extLst>
      <p:ext uri="{BB962C8B-B14F-4D97-AF65-F5344CB8AC3E}">
        <p14:creationId xmlns:p14="http://schemas.microsoft.com/office/powerpoint/2010/main" val="30033717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1705" y="2530970"/>
            <a:ext cx="5676053" cy="542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3"/>
          <p:cNvSpPr txBox="1">
            <a:spLocks noChangeArrowheads="1"/>
          </p:cNvSpPr>
          <p:nvPr/>
        </p:nvSpPr>
        <p:spPr bwMode="auto">
          <a:xfrm>
            <a:off x="4052976" y="7992534"/>
            <a:ext cx="5102175" cy="96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CA" altLang="en-US" sz="2844" dirty="0"/>
              <a:t>General Use of glutamine, Se, </a:t>
            </a:r>
            <a:r>
              <a:rPr lang="en-CA" altLang="en-US" sz="2844" dirty="0" err="1"/>
              <a:t>Arg</a:t>
            </a:r>
            <a:r>
              <a:rPr lang="en-CA" altLang="en-US" sz="2844" dirty="0"/>
              <a:t>, EN Fish Oils in the ICU</a:t>
            </a:r>
          </a:p>
        </p:txBody>
      </p:sp>
      <p:sp>
        <p:nvSpPr>
          <p:cNvPr id="94212" name="TextBox 4"/>
          <p:cNvSpPr txBox="1">
            <a:spLocks noChangeArrowheads="1"/>
          </p:cNvSpPr>
          <p:nvPr/>
        </p:nvSpPr>
        <p:spPr bwMode="auto">
          <a:xfrm>
            <a:off x="9577759" y="5569939"/>
            <a:ext cx="5269653" cy="228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CA" altLang="en-US" sz="2844" dirty="0"/>
              <a:t>There may be a future for Glutamine in Burns and Selenium and Vit C, D </a:t>
            </a:r>
          </a:p>
          <a:p>
            <a:pPr>
              <a:spcBef>
                <a:spcPct val="0"/>
              </a:spcBef>
              <a:buFontTx/>
              <a:buNone/>
            </a:pPr>
            <a:r>
              <a:rPr lang="en-CA" altLang="en-US" sz="2844" dirty="0"/>
              <a:t>in Cardiac Surgery</a:t>
            </a:r>
          </a:p>
          <a:p>
            <a:pPr>
              <a:spcBef>
                <a:spcPct val="0"/>
              </a:spcBef>
              <a:buFontTx/>
              <a:buNone/>
            </a:pPr>
            <a:r>
              <a:rPr lang="en-CA" altLang="en-US" sz="2844" dirty="0"/>
              <a:t>Vit C in Sepsis</a:t>
            </a:r>
          </a:p>
        </p:txBody>
      </p:sp>
      <p:sp>
        <p:nvSpPr>
          <p:cNvPr id="7" name="Title 1"/>
          <p:cNvSpPr>
            <a:spLocks noGrp="1"/>
          </p:cNvSpPr>
          <p:nvPr>
            <p:ph type="title"/>
          </p:nvPr>
        </p:nvSpPr>
        <p:spPr>
          <a:xfrm>
            <a:off x="2167731" y="325120"/>
            <a:ext cx="13004800" cy="1993617"/>
          </a:xfrm>
          <a:noFill/>
        </p:spPr>
        <p:txBody>
          <a:bodyPr>
            <a:noAutofit/>
          </a:bodyPr>
          <a:lstStyle/>
          <a:p>
            <a:pPr>
              <a:defRPr/>
            </a:pPr>
            <a:r>
              <a:rPr lang="en-CA" altLang="en-US" sz="7240" cap="none" dirty="0" err="1">
                <a:solidFill>
                  <a:srgbClr val="0000FF"/>
                </a:solidFill>
                <a:latin typeface="Avenir Next Condensed"/>
              </a:rPr>
              <a:t>Pharmaconutrition</a:t>
            </a:r>
            <a:r>
              <a:rPr lang="en-CA" altLang="en-US" sz="7240" cap="none" dirty="0">
                <a:solidFill>
                  <a:srgbClr val="0000FF"/>
                </a:solidFill>
                <a:latin typeface="Avenir Next Condensed"/>
              </a:rPr>
              <a:t>:</a:t>
            </a:r>
            <a:br>
              <a:rPr lang="en-CA" altLang="en-US" sz="7240" cap="none" dirty="0">
                <a:solidFill>
                  <a:srgbClr val="0000FF"/>
                </a:solidFill>
                <a:latin typeface="Avenir Next Condensed"/>
              </a:rPr>
            </a:br>
            <a:r>
              <a:rPr lang="en-CA" altLang="en-US" sz="7240" cap="none" dirty="0">
                <a:solidFill>
                  <a:srgbClr val="0000FF"/>
                </a:solidFill>
                <a:latin typeface="Avenir Next Condensed"/>
              </a:rPr>
              <a:t>End of an Era?</a:t>
            </a:r>
          </a:p>
        </p:txBody>
      </p:sp>
      <p:pic>
        <p:nvPicPr>
          <p:cNvPr id="6"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2016730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43" y="745907"/>
            <a:ext cx="16391967" cy="1751965"/>
          </a:xfrm>
        </p:spPr>
        <p:txBody>
          <a:bodyPr>
            <a:normAutofit/>
          </a:bodyPr>
          <a:lstStyle/>
          <a:p>
            <a:r>
              <a:rPr lang="en-CA" sz="4400" b="1" cap="none" dirty="0">
                <a:latin typeface="Avenir Next Condensed"/>
              </a:rPr>
              <a:t>The Paradigm Continues!</a:t>
            </a:r>
          </a:p>
        </p:txBody>
      </p:sp>
      <p:sp>
        <p:nvSpPr>
          <p:cNvPr id="3" name="Text Placeholder 2"/>
          <p:cNvSpPr>
            <a:spLocks noGrp="1"/>
          </p:cNvSpPr>
          <p:nvPr>
            <p:ph type="body" idx="1"/>
          </p:nvPr>
        </p:nvSpPr>
        <p:spPr>
          <a:xfrm>
            <a:off x="1817649" y="2899317"/>
            <a:ext cx="14128595" cy="6961477"/>
          </a:xfrm>
        </p:spPr>
        <p:txBody>
          <a:bodyPr anchor="t">
            <a:normAutofit/>
          </a:bodyPr>
          <a:lstStyle/>
          <a:p>
            <a:pPr>
              <a:lnSpc>
                <a:spcPct val="100000"/>
              </a:lnSpc>
              <a:spcBef>
                <a:spcPts val="0"/>
              </a:spcBef>
            </a:pPr>
            <a:r>
              <a:rPr lang="en-CA" sz="3600" dirty="0"/>
              <a:t>Must continue to be founded upon our (incomplete) understanding of underlying pathophysiology</a:t>
            </a:r>
          </a:p>
          <a:p>
            <a:pPr>
              <a:lnSpc>
                <a:spcPct val="100000"/>
              </a:lnSpc>
              <a:spcBef>
                <a:spcPts val="0"/>
              </a:spcBef>
            </a:pPr>
            <a:r>
              <a:rPr lang="en-CA" sz="3600" dirty="0"/>
              <a:t>Studied in homogeneous populations (compared to heterogeneous)</a:t>
            </a:r>
          </a:p>
          <a:p>
            <a:pPr>
              <a:lnSpc>
                <a:spcPct val="100000"/>
              </a:lnSpc>
              <a:spcBef>
                <a:spcPts val="0"/>
              </a:spcBef>
            </a:pPr>
            <a:r>
              <a:rPr lang="en-CA" sz="3600" dirty="0"/>
              <a:t>Informed by well-executed dose-finding studies</a:t>
            </a:r>
          </a:p>
          <a:p>
            <a:pPr lvl="1">
              <a:lnSpc>
                <a:spcPct val="100000"/>
              </a:lnSpc>
              <a:spcBef>
                <a:spcPts val="0"/>
              </a:spcBef>
            </a:pPr>
            <a:r>
              <a:rPr lang="en-CA" sz="3600" dirty="0"/>
              <a:t>? Methods and outcomes</a:t>
            </a:r>
          </a:p>
          <a:p>
            <a:pPr>
              <a:lnSpc>
                <a:spcPct val="100000"/>
              </a:lnSpc>
              <a:spcBef>
                <a:spcPts val="0"/>
              </a:spcBef>
            </a:pPr>
            <a:r>
              <a:rPr lang="en-CA" sz="3600" dirty="0"/>
              <a:t>Focus on monotherapy vs. bundled therapy</a:t>
            </a:r>
          </a:p>
          <a:p>
            <a:pPr>
              <a:lnSpc>
                <a:spcPct val="100000"/>
              </a:lnSpc>
              <a:spcBef>
                <a:spcPts val="0"/>
              </a:spcBef>
            </a:pPr>
            <a:r>
              <a:rPr lang="en-CA" sz="3600" dirty="0"/>
              <a:t>Multicenter vs. single-centered</a:t>
            </a:r>
          </a:p>
        </p:txBody>
      </p:sp>
      <p:sp>
        <p:nvSpPr>
          <p:cNvPr id="4" name="Shape 49"/>
          <p:cNvSpPr/>
          <p:nvPr/>
        </p:nvSpPr>
        <p:spPr>
          <a:xfrm>
            <a:off x="2098669" y="2600081"/>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6" name="image2.png"/>
          <p:cNvPicPr/>
          <p:nvPr/>
        </p:nvPicPr>
        <p:blipFill>
          <a:blip r:embed="rId2"/>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7713759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167731" y="3251200"/>
            <a:ext cx="13004800" cy="2492587"/>
          </a:xfrm>
          <a:solidFill>
            <a:srgbClr val="00B0F0"/>
          </a:solidFill>
        </p:spPr>
        <p:txBody>
          <a:bodyPr/>
          <a:lstStyle/>
          <a:p>
            <a:pPr>
              <a:defRPr/>
            </a:pPr>
            <a:r>
              <a:rPr lang="en-US" altLang="en-US" dirty="0"/>
              <a:t>Questions?</a:t>
            </a:r>
          </a:p>
        </p:txBody>
      </p:sp>
      <p:pic>
        <p:nvPicPr>
          <p:cNvPr id="3" name="image2.png"/>
          <p:cNvPicPr/>
          <p:nvPr/>
        </p:nvPicPr>
        <p:blipFill>
          <a:blip r:embed="rId2"/>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357596957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noFill/>
        </p:spPr>
        <p:txBody>
          <a:bodyPr>
            <a:normAutofit/>
          </a:bodyPr>
          <a:lstStyle/>
          <a:p>
            <a:pPr>
              <a:defRPr/>
            </a:pPr>
            <a:r>
              <a:rPr lang="en-CA" altLang="en-US" sz="4800" b="1" cap="none" dirty="0">
                <a:latin typeface="+mj-lt"/>
              </a:rPr>
              <a:t>Large-scale Trials Have Failed to Demonstrate Any Positive Treatment Effect</a:t>
            </a:r>
          </a:p>
        </p:txBody>
      </p:sp>
      <p:sp>
        <p:nvSpPr>
          <p:cNvPr id="4" name="Shape 49"/>
          <p:cNvSpPr/>
          <p:nvPr/>
        </p:nvSpPr>
        <p:spPr>
          <a:xfrm>
            <a:off x="2098669" y="2499720"/>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5" name="image2.png"/>
          <p:cNvPicPr/>
          <p:nvPr/>
        </p:nvPicPr>
        <p:blipFill>
          <a:blip r:embed="rId3"/>
          <a:stretch>
            <a:fillRect/>
          </a:stretch>
        </p:blipFill>
        <p:spPr>
          <a:xfrm>
            <a:off x="131029" y="147436"/>
            <a:ext cx="1829909" cy="661807"/>
          </a:xfrm>
          <a:prstGeom prst="rect">
            <a:avLst/>
          </a:prstGeom>
          <a:ln w="12700">
            <a:miter lim="400000"/>
          </a:ln>
        </p:spPr>
      </p:pic>
      <p:graphicFrame>
        <p:nvGraphicFramePr>
          <p:cNvPr id="3" name="Table 2"/>
          <p:cNvGraphicFramePr>
            <a:graphicFrameLocks noGrp="1"/>
          </p:cNvGraphicFramePr>
          <p:nvPr>
            <p:extLst>
              <p:ext uri="{D42A27DB-BD31-4B8C-83A1-F6EECF244321}">
                <p14:modId xmlns:p14="http://schemas.microsoft.com/office/powerpoint/2010/main" val="1799775959"/>
              </p:ext>
            </p:extLst>
          </p:nvPr>
        </p:nvGraphicFramePr>
        <p:xfrm>
          <a:off x="2683687" y="4491437"/>
          <a:ext cx="11560176" cy="3657600"/>
        </p:xfrm>
        <a:graphic>
          <a:graphicData uri="http://schemas.openxmlformats.org/drawingml/2006/table">
            <a:tbl>
              <a:tblPr firstRow="1" bandRow="1">
                <a:tableStyleId>{5940675A-B579-460E-94D1-54222C63F5DA}</a:tableStyleId>
              </a:tblPr>
              <a:tblGrid>
                <a:gridCol w="5780088">
                  <a:extLst>
                    <a:ext uri="{9D8B030D-6E8A-4147-A177-3AD203B41FA5}">
                      <a16:colId xmlns:a16="http://schemas.microsoft.com/office/drawing/2014/main" val="20000"/>
                    </a:ext>
                  </a:extLst>
                </a:gridCol>
                <a:gridCol w="5780088">
                  <a:extLst>
                    <a:ext uri="{9D8B030D-6E8A-4147-A177-3AD203B41FA5}">
                      <a16:colId xmlns:a16="http://schemas.microsoft.com/office/drawing/2014/main" val="20001"/>
                    </a:ext>
                  </a:extLst>
                </a:gridCol>
              </a:tblGrid>
              <a:tr h="370840">
                <a:tc>
                  <a:txBody>
                    <a:bodyPr/>
                    <a:lstStyle/>
                    <a:p>
                      <a:pPr algn="ctr"/>
                      <a:r>
                        <a:rPr lang="en-CA" sz="3600" dirty="0"/>
                        <a:t>REDOXS,</a:t>
                      </a:r>
                      <a:r>
                        <a:rPr lang="en-CA" sz="3600" baseline="0" dirty="0"/>
                        <a:t> </a:t>
                      </a:r>
                      <a:r>
                        <a:rPr lang="en-CA" sz="3600" baseline="0" dirty="0" err="1"/>
                        <a:t>Metaplus</a:t>
                      </a:r>
                      <a:r>
                        <a:rPr lang="en-CA" sz="3600" baseline="0" dirty="0"/>
                        <a:t>, SIGNET</a:t>
                      </a:r>
                      <a:endParaRPr lang="en-CA" sz="3600" dirty="0"/>
                    </a:p>
                  </a:txBody>
                  <a:tcPr/>
                </a:tc>
                <a:tc>
                  <a:txBody>
                    <a:bodyPr/>
                    <a:lstStyle/>
                    <a:p>
                      <a:pPr algn="ctr"/>
                      <a:r>
                        <a:rPr lang="en-CA" sz="3600" dirty="0"/>
                        <a:t>Glutamine and Antioxidants</a:t>
                      </a:r>
                    </a:p>
                  </a:txBody>
                  <a:tcPr/>
                </a:tc>
                <a:extLst>
                  <a:ext uri="{0D108BD9-81ED-4DB2-BD59-A6C34878D82A}">
                    <a16:rowId xmlns:a16="http://schemas.microsoft.com/office/drawing/2014/main" val="10000"/>
                  </a:ext>
                </a:extLst>
              </a:tr>
              <a:tr h="370840">
                <a:tc>
                  <a:txBody>
                    <a:bodyPr/>
                    <a:lstStyle/>
                    <a:p>
                      <a:pPr algn="ctr"/>
                      <a:r>
                        <a:rPr lang="en-CA" sz="3600" dirty="0"/>
                        <a:t>SISPCT</a:t>
                      </a:r>
                    </a:p>
                  </a:txBody>
                  <a:tcPr/>
                </a:tc>
                <a:tc>
                  <a:txBody>
                    <a:bodyPr/>
                    <a:lstStyle/>
                    <a:p>
                      <a:pPr algn="ctr"/>
                      <a:r>
                        <a:rPr lang="en-CA" sz="3600" dirty="0"/>
                        <a:t>IV Selenium</a:t>
                      </a:r>
                    </a:p>
                  </a:txBody>
                  <a:tcPr/>
                </a:tc>
                <a:extLst>
                  <a:ext uri="{0D108BD9-81ED-4DB2-BD59-A6C34878D82A}">
                    <a16:rowId xmlns:a16="http://schemas.microsoft.com/office/drawing/2014/main" val="10001"/>
                  </a:ext>
                </a:extLst>
              </a:tr>
              <a:tr h="370840">
                <a:tc>
                  <a:txBody>
                    <a:bodyPr/>
                    <a:lstStyle/>
                    <a:p>
                      <a:pPr algn="ctr"/>
                      <a:r>
                        <a:rPr lang="en-CA" sz="3600" dirty="0"/>
                        <a:t>Omega</a:t>
                      </a:r>
                    </a:p>
                  </a:txBody>
                  <a:tcPr/>
                </a:tc>
                <a:tc>
                  <a:txBody>
                    <a:bodyPr/>
                    <a:lstStyle/>
                    <a:p>
                      <a:pPr algn="ctr"/>
                      <a:r>
                        <a:rPr lang="en-CA" sz="3600" dirty="0"/>
                        <a:t>Fish Oils</a:t>
                      </a:r>
                    </a:p>
                  </a:txBody>
                  <a:tcPr/>
                </a:tc>
                <a:extLst>
                  <a:ext uri="{0D108BD9-81ED-4DB2-BD59-A6C34878D82A}">
                    <a16:rowId xmlns:a16="http://schemas.microsoft.com/office/drawing/2014/main" val="10002"/>
                  </a:ext>
                </a:extLst>
              </a:tr>
              <a:tr h="370840">
                <a:tc>
                  <a:txBody>
                    <a:bodyPr/>
                    <a:lstStyle/>
                    <a:p>
                      <a:pPr algn="ctr"/>
                      <a:r>
                        <a:rPr lang="en-CA" sz="3600" dirty="0"/>
                        <a:t>Meta-analysis of large scale RCTs</a:t>
                      </a:r>
                    </a:p>
                  </a:txBody>
                  <a:tcPr/>
                </a:tc>
                <a:tc>
                  <a:txBody>
                    <a:bodyPr/>
                    <a:lstStyle/>
                    <a:p>
                      <a:pPr algn="ctr"/>
                      <a:r>
                        <a:rPr lang="en-CA" sz="3600" dirty="0"/>
                        <a:t>Arginine</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2227900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971" y="415431"/>
            <a:ext cx="10078720" cy="1968782"/>
          </a:xfrm>
        </p:spPr>
        <p:txBody>
          <a:bodyPr>
            <a:normAutofit/>
          </a:bodyPr>
          <a:lstStyle/>
          <a:p>
            <a:pPr>
              <a:defRPr/>
            </a:pPr>
            <a:r>
              <a:rPr lang="en-CA" sz="4800" b="1" dirty="0">
                <a:latin typeface="+mj-lt"/>
              </a:rPr>
              <a:t>Where do we go from here?</a:t>
            </a:r>
          </a:p>
        </p:txBody>
      </p:sp>
      <p:pic>
        <p:nvPicPr>
          <p:cNvPr id="106499" name="Content Placeholder 4" descr="Where-do-we-go-from-her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104905" y="2826738"/>
            <a:ext cx="8791787" cy="5843129"/>
          </a:xfrm>
        </p:spPr>
      </p:pic>
      <p:pic>
        <p:nvPicPr>
          <p:cNvPr id="5" name="image2.png"/>
          <p:cNvPicPr/>
          <p:nvPr/>
        </p:nvPicPr>
        <p:blipFill>
          <a:blip r:embed="rId3"/>
          <a:stretch>
            <a:fillRect/>
          </a:stretch>
        </p:blipFill>
        <p:spPr>
          <a:xfrm>
            <a:off x="131029" y="147436"/>
            <a:ext cx="1829909" cy="661807"/>
          </a:xfrm>
          <a:prstGeom prst="rect">
            <a:avLst/>
          </a:prstGeom>
          <a:ln w="12700">
            <a:miter lim="400000"/>
          </a:ln>
        </p:spPr>
      </p:pic>
    </p:spTree>
    <p:extLst>
      <p:ext uri="{BB962C8B-B14F-4D97-AF65-F5344CB8AC3E}">
        <p14:creationId xmlns:p14="http://schemas.microsoft.com/office/powerpoint/2010/main" val="19646049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543" y="745907"/>
            <a:ext cx="16391967" cy="1751965"/>
          </a:xfrm>
        </p:spPr>
        <p:txBody>
          <a:bodyPr>
            <a:normAutofit/>
          </a:bodyPr>
          <a:lstStyle/>
          <a:p>
            <a:r>
              <a:rPr lang="en-CA" sz="4400" b="1" cap="none" dirty="0">
                <a:latin typeface="Avenir Next Condensed"/>
              </a:rPr>
              <a:t>Outline</a:t>
            </a:r>
          </a:p>
        </p:txBody>
      </p:sp>
      <p:sp>
        <p:nvSpPr>
          <p:cNvPr id="3" name="Text Placeholder 2"/>
          <p:cNvSpPr>
            <a:spLocks noGrp="1"/>
          </p:cNvSpPr>
          <p:nvPr>
            <p:ph type="body" idx="1"/>
          </p:nvPr>
        </p:nvSpPr>
        <p:spPr>
          <a:xfrm>
            <a:off x="1817649" y="2899317"/>
            <a:ext cx="14128595" cy="6961477"/>
          </a:xfrm>
        </p:spPr>
        <p:txBody>
          <a:bodyPr anchor="t">
            <a:normAutofit/>
          </a:bodyPr>
          <a:lstStyle/>
          <a:p>
            <a:pPr>
              <a:lnSpc>
                <a:spcPct val="100000"/>
              </a:lnSpc>
              <a:spcBef>
                <a:spcPts val="0"/>
              </a:spcBef>
            </a:pPr>
            <a:r>
              <a:rPr lang="en-CA" sz="3600" dirty="0"/>
              <a:t>Must continue to be founded upon our (incomplete) understanding of underlying pathophysiology</a:t>
            </a:r>
          </a:p>
          <a:p>
            <a:pPr>
              <a:lnSpc>
                <a:spcPct val="100000"/>
              </a:lnSpc>
              <a:spcBef>
                <a:spcPts val="0"/>
              </a:spcBef>
            </a:pPr>
            <a:r>
              <a:rPr lang="en-CA" sz="3600" dirty="0"/>
              <a:t>Studied in homogeneous populations (compared to heterogeneous)</a:t>
            </a:r>
          </a:p>
          <a:p>
            <a:pPr>
              <a:lnSpc>
                <a:spcPct val="100000"/>
              </a:lnSpc>
              <a:spcBef>
                <a:spcPts val="0"/>
              </a:spcBef>
            </a:pPr>
            <a:r>
              <a:rPr lang="en-CA" sz="3600" dirty="0"/>
              <a:t>Informed by well-executed dose-finding studies</a:t>
            </a:r>
          </a:p>
          <a:p>
            <a:pPr lvl="1">
              <a:lnSpc>
                <a:spcPct val="100000"/>
              </a:lnSpc>
              <a:spcBef>
                <a:spcPts val="0"/>
              </a:spcBef>
            </a:pPr>
            <a:r>
              <a:rPr lang="en-CA" sz="3600" dirty="0"/>
              <a:t>? Methods and outcomes</a:t>
            </a:r>
          </a:p>
          <a:p>
            <a:pPr>
              <a:lnSpc>
                <a:spcPct val="100000"/>
              </a:lnSpc>
              <a:spcBef>
                <a:spcPts val="0"/>
              </a:spcBef>
            </a:pPr>
            <a:r>
              <a:rPr lang="en-CA" sz="3600" dirty="0"/>
              <a:t>Focus on monotherapy vs. bundled therapy</a:t>
            </a:r>
          </a:p>
          <a:p>
            <a:pPr>
              <a:lnSpc>
                <a:spcPct val="100000"/>
              </a:lnSpc>
              <a:spcBef>
                <a:spcPts val="0"/>
              </a:spcBef>
            </a:pPr>
            <a:r>
              <a:rPr lang="en-CA" sz="3600" dirty="0"/>
              <a:t>Multicenter vs. single-centered</a:t>
            </a:r>
          </a:p>
        </p:txBody>
      </p:sp>
      <p:sp>
        <p:nvSpPr>
          <p:cNvPr id="4" name="Shape 49"/>
          <p:cNvSpPr/>
          <p:nvPr/>
        </p:nvSpPr>
        <p:spPr>
          <a:xfrm>
            <a:off x="2098669" y="2600081"/>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6" name="image2.png"/>
          <p:cNvPicPr/>
          <p:nvPr/>
        </p:nvPicPr>
        <p:blipFill>
          <a:blip r:embed="rId2"/>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0079342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p:nvPr/>
        </p:nvSpPr>
        <p:spPr>
          <a:xfrm>
            <a:off x="1939006" y="559846"/>
            <a:ext cx="1345162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Move Towards Personalized Medicine …and away from large RCT’s of heterogeneous patients!</a:t>
            </a:r>
          </a:p>
        </p:txBody>
      </p:sp>
      <p:sp>
        <p:nvSpPr>
          <p:cNvPr id="401" name="Shape 401"/>
          <p:cNvSpPr/>
          <p:nvPr/>
        </p:nvSpPr>
        <p:spPr>
          <a:xfrm>
            <a:off x="11944279" y="8946687"/>
            <a:ext cx="3535159" cy="413792"/>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lvl1pPr>
              <a:defRPr sz="1200">
                <a:solidFill>
                  <a:srgbClr val="FFFFFF"/>
                </a:solidFill>
                <a:latin typeface="Avenir Next"/>
                <a:ea typeface="Avenir Next"/>
                <a:cs typeface="Avenir Next"/>
                <a:sym typeface="Avenir Next"/>
              </a:defRPr>
            </a:lvl1pPr>
          </a:lstStyle>
          <a:p>
            <a:pPr lvl="0">
              <a:defRPr sz="1800">
                <a:solidFill>
                  <a:srgbClr val="000000"/>
                </a:solidFill>
              </a:defRPr>
            </a:pPr>
            <a:r>
              <a:rPr lang="en-CA" sz="1800" dirty="0"/>
              <a:t>Maslove, Heyland </a:t>
            </a:r>
            <a:r>
              <a:rPr lang="en-CA" sz="1800" dirty="0" err="1"/>
              <a:t>Crit</a:t>
            </a:r>
            <a:r>
              <a:rPr lang="en-CA" sz="1800" dirty="0"/>
              <a:t> Care 2017</a:t>
            </a:r>
            <a:endParaRPr sz="1800" dirty="0"/>
          </a:p>
        </p:txBody>
      </p:sp>
      <p:pic>
        <p:nvPicPr>
          <p:cNvPr id="8" name="image2.png"/>
          <p:cNvPicPr/>
          <p:nvPr/>
        </p:nvPicPr>
        <p:blipFill>
          <a:blip r:embed="rId2"/>
          <a:stretch>
            <a:fillRect/>
          </a:stretch>
        </p:blipFill>
        <p:spPr>
          <a:xfrm>
            <a:off x="252949" y="215415"/>
            <a:ext cx="1829909" cy="661807"/>
          </a:xfrm>
          <a:prstGeom prst="rect">
            <a:avLst/>
          </a:prstGeom>
          <a:ln w="12700">
            <a:miter lim="400000"/>
          </a:ln>
        </p:spPr>
      </p:pic>
      <p:sp>
        <p:nvSpPr>
          <p:cNvPr id="2" name="TextBox 1"/>
          <p:cNvSpPr txBox="1"/>
          <p:nvPr/>
        </p:nvSpPr>
        <p:spPr>
          <a:xfrm>
            <a:off x="1781775" y="2818377"/>
            <a:ext cx="14287132" cy="50885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anose="020B0604020202020204" pitchFamily="34" charset="0"/>
              <a:buChar char="•"/>
            </a:pPr>
            <a:r>
              <a:rPr lang="en-CA" dirty="0"/>
              <a:t>Sepsis and acute respiratory distress syndrome have manifestations that are physiologically and anatomically diffuse, and that fluctuate over short periods of time. </a:t>
            </a:r>
          </a:p>
          <a:p>
            <a:pPr marL="571500" indent="-571500" algn="l">
              <a:buFont typeface="Arial" panose="020B0604020202020204" pitchFamily="34" charset="0"/>
              <a:buChar char="•"/>
            </a:pPr>
            <a:r>
              <a:rPr lang="en-CA" dirty="0"/>
              <a:t>This leads to considerable heterogeneity among patients</a:t>
            </a:r>
          </a:p>
          <a:p>
            <a:pPr marL="571500" indent="-571500" algn="l">
              <a:buFont typeface="Arial" panose="020B0604020202020204" pitchFamily="34" charset="0"/>
              <a:buChar char="•"/>
            </a:pPr>
            <a:r>
              <a:rPr lang="en-CA" dirty="0"/>
              <a:t>“one size fits all” approach to therapy can lead to widely divergent and confusing results. </a:t>
            </a:r>
          </a:p>
          <a:p>
            <a:pPr marL="571500" indent="-571500" algn="l">
              <a:buFont typeface="Arial" panose="020B0604020202020204" pitchFamily="34" charset="0"/>
              <a:buChar char="•"/>
            </a:pPr>
            <a:r>
              <a:rPr lang="en-CA" dirty="0"/>
              <a:t>Current ICU therapy can thus be seen as imprecise, with the potential to realize substantial gains from the adoption of precision medicine approaches.</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
        <p:nvSpPr>
          <p:cNvPr id="9" name="Shape 49"/>
          <p:cNvSpPr/>
          <p:nvPr/>
        </p:nvSpPr>
        <p:spPr>
          <a:xfrm>
            <a:off x="2098669" y="2600081"/>
            <a:ext cx="12730212"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spTree>
    <p:extLst>
      <p:ext uri="{BB962C8B-B14F-4D97-AF65-F5344CB8AC3E}">
        <p14:creationId xmlns:p14="http://schemas.microsoft.com/office/powerpoint/2010/main" val="925271079"/>
      </p:ext>
    </p:extLst>
  </p:cSld>
  <p:clrMapOvr>
    <a:masterClrMapping/>
  </p:clrMapOvr>
  <p:transition spd="med"/>
</p:sld>
</file>

<file path=ppt/theme/theme1.xml><?xml version="1.0" encoding="utf-8"?>
<a:theme xmlns:a="http://schemas.openxmlformats.org/drawingml/2006/main" name="Default">
  <a:themeElements>
    <a:clrScheme name="Default">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AVID Template slide deck 0615[1]">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P Theme" id="{D425F71E-6B94-4DDF-A2FE-1C85F937B531}" vid="{A4AD8A02-BD0F-4236-A570-CF9FBC86A825}"/>
    </a:ext>
  </a:extLst>
</a:theme>
</file>

<file path=ppt/theme/theme3.xml><?xml version="1.0" encoding="utf-8"?>
<a:theme xmlns:a="http://schemas.openxmlformats.org/drawingml/2006/main" name="1_DAVID Template slide deck 0615[1]">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P Theme" id="{D425F71E-6B94-4DDF-A2FE-1C85F937B531}" vid="{A4AD8A02-BD0F-4236-A570-CF9FBC86A825}"/>
    </a:ext>
  </a:ext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10920</TotalTime>
  <Words>2154</Words>
  <Application>Microsoft Macintosh PowerPoint</Application>
  <PresentationFormat>Custom</PresentationFormat>
  <Paragraphs>427</Paragraphs>
  <Slides>56</Slides>
  <Notes>18</Notes>
  <HiddenSlides>8</HiddenSlides>
  <MMClips>0</MMClips>
  <ScaleCrop>false</ScaleCrop>
  <HeadingPairs>
    <vt:vector size="8" baseType="variant">
      <vt:variant>
        <vt:lpstr>Fonts Used</vt:lpstr>
      </vt:variant>
      <vt:variant>
        <vt:i4>22</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82" baseType="lpstr">
      <vt:lpstr>Albertus Extra Bold</vt:lpstr>
      <vt:lpstr>Antique Olive</vt:lpstr>
      <vt:lpstr>Arial</vt:lpstr>
      <vt:lpstr>Arial Black</vt:lpstr>
      <vt:lpstr>Arial Narrow</vt:lpstr>
      <vt:lpstr>Avenir Book</vt:lpstr>
      <vt:lpstr>Avenir Next</vt:lpstr>
      <vt:lpstr>Avenir Next Condensed</vt:lpstr>
      <vt:lpstr>Avenir Roman</vt:lpstr>
      <vt:lpstr>Britannic Bold</vt:lpstr>
      <vt:lpstr>Calibri</vt:lpstr>
      <vt:lpstr>Gill Sans Light</vt:lpstr>
      <vt:lpstr>Gill Sans MT</vt:lpstr>
      <vt:lpstr>Helvetica</vt:lpstr>
      <vt:lpstr>Helvetica Neue</vt:lpstr>
      <vt:lpstr>Leelawadee UI</vt:lpstr>
      <vt:lpstr>Lucida Grande</vt:lpstr>
      <vt:lpstr>Times</vt:lpstr>
      <vt:lpstr>Times New Roman</vt:lpstr>
      <vt:lpstr>Tw Cen MT</vt:lpstr>
      <vt:lpstr>Wingdings</vt:lpstr>
      <vt:lpstr>Wingdings 2</vt:lpstr>
      <vt:lpstr>Default</vt:lpstr>
      <vt:lpstr>DAVID Template slide deck 0615[1]</vt:lpstr>
      <vt:lpstr>1_DAVID Template slide deck 0615[1]</vt:lpstr>
      <vt:lpstr>Chart</vt:lpstr>
      <vt:lpstr>PowerPoint Presentation</vt:lpstr>
      <vt:lpstr>PowerPoint Presentation</vt:lpstr>
      <vt:lpstr>PowerPoint Presentation</vt:lpstr>
      <vt:lpstr>Pharmaconutrition: End of an Era?</vt:lpstr>
      <vt:lpstr>“We do not recommend…”</vt:lpstr>
      <vt:lpstr>Large-scale Trials Have Failed to Demonstrate Any Positive Treatment Effect</vt:lpstr>
      <vt:lpstr>Where do we go from here?</vt:lpstr>
      <vt:lpstr>Outline</vt:lpstr>
      <vt:lpstr>PowerPoint Presentation</vt:lpstr>
      <vt:lpstr>PowerPoint Presentation</vt:lpstr>
      <vt:lpstr>Glutamine:  A conditionally essential amino acid?</vt:lpstr>
      <vt:lpstr>PowerPoint Presentation</vt:lpstr>
      <vt:lpstr>PowerPoint Presentation</vt:lpstr>
      <vt:lpstr>Plasma Levels of Glutamine in Subset of Patients from REDOXS Study</vt:lpstr>
      <vt:lpstr>Glutamine and glutathione at ICU admission in relation to outcome</vt:lpstr>
      <vt:lpstr>PowerPoint Presentation</vt:lpstr>
      <vt:lpstr>Future Trials Require Bedside Testing?</vt:lpstr>
      <vt:lpstr>PowerPoint Presentation</vt:lpstr>
      <vt:lpstr>Updated Meta-analysis of IV Glutamine</vt:lpstr>
      <vt:lpstr>PowerPoint Presentation</vt:lpstr>
      <vt:lpstr>The existing data in burn-injured patients is positive…</vt:lpstr>
      <vt:lpstr>Plasma Glutamine Levels in Burn-injured Patients</vt:lpstr>
      <vt:lpstr>PowerPoint Presentation</vt:lpstr>
      <vt:lpstr>PowerPoint Presentation</vt:lpstr>
      <vt:lpstr>Selenium in Critical Illness</vt:lpstr>
      <vt:lpstr>Selenium in Critical Illness</vt:lpstr>
      <vt:lpstr>PowerPoint Presentation</vt:lpstr>
      <vt:lpstr>PowerPoint Presentation</vt:lpstr>
      <vt:lpstr>PowerPoint Presentation</vt:lpstr>
      <vt:lpstr>Is sepsis too heterogeneous of a disease to manifest a positive treatment effect?</vt:lpstr>
      <vt:lpstr>Markers to quantify Oxidative stress  oxidation-reduction potential (ORP)</vt:lpstr>
      <vt:lpstr>Clinical evidence: Multi-Trauma</vt:lpstr>
      <vt:lpstr>Can we use a bedside test to better identify patients with greater oxidative stress (sub-set of patients who will benefit the most from pharmaconutrition)?</vt:lpstr>
      <vt:lpstr>Why Cardiac Surgery as a Model  for a Trial of Pharmaconutrition?</vt:lpstr>
      <vt:lpstr>PowerPoint Presentation</vt:lpstr>
      <vt:lpstr>PowerPoint Presentation</vt:lpstr>
      <vt:lpstr>PowerPoint Presentation</vt:lpstr>
      <vt:lpstr>Vitamin D in Cardiac Surgery?</vt:lpstr>
      <vt:lpstr>PowerPoint Presentation</vt:lpstr>
      <vt:lpstr>Study hypothesis</vt:lpstr>
      <vt:lpstr>Methodology and course of the study</vt:lpstr>
      <vt:lpstr>High Dose Vitamin C Supplementation?</vt:lpstr>
      <vt:lpstr>PowerPoint Presentation</vt:lpstr>
      <vt:lpstr>PowerPoint Presentation</vt:lpstr>
      <vt:lpstr>Phase I Vit C dosing study in Sepsis</vt:lpstr>
      <vt:lpstr>PowerPoint Presentation</vt:lpstr>
      <vt:lpstr>PowerPoint Presentation</vt:lpstr>
      <vt:lpstr>Hydrocortisone, Vitamin C and Thiamine  for the Treatment of Severe Sepsis and Septic Shock:  A Retrospective Before-After Single Center Study</vt:lpstr>
      <vt:lpstr>Immunonutrition: In Search for the Best Cocktail</vt:lpstr>
      <vt:lpstr>Test Monotherapy, Not Combination therapy? Systematic review of Vit C supplementation</vt:lpstr>
      <vt:lpstr>PowerPoint Presentation</vt:lpstr>
      <vt:lpstr>PowerPoint Presentation</vt:lpstr>
      <vt:lpstr>PowerPoint Presentation</vt:lpstr>
      <vt:lpstr>Pharmaconutrition: End of an Era?</vt:lpstr>
      <vt:lpstr>The Paradigm Continues!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Daren Heyland</dc:creator>
  <cp:lastModifiedBy>Daren Heyland</cp:lastModifiedBy>
  <cp:revision>142</cp:revision>
  <cp:lastPrinted>2019-06-18T02:21:07Z</cp:lastPrinted>
  <dcterms:modified xsi:type="dcterms:W3CDTF">2019-09-20T05:12:19Z</dcterms:modified>
</cp:coreProperties>
</file>